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974" r:id="rId3"/>
    <p:sldId id="999" r:id="rId4"/>
    <p:sldId id="1014" r:id="rId5"/>
    <p:sldId id="1015" r:id="rId6"/>
    <p:sldId id="1000" r:id="rId7"/>
    <p:sldId id="1001" r:id="rId8"/>
    <p:sldId id="990" r:id="rId9"/>
    <p:sldId id="991" r:id="rId10"/>
    <p:sldId id="992" r:id="rId11"/>
    <p:sldId id="993" r:id="rId12"/>
    <p:sldId id="994" r:id="rId13"/>
    <p:sldId id="1002" r:id="rId14"/>
    <p:sldId id="1005" r:id="rId15"/>
    <p:sldId id="1006" r:id="rId16"/>
    <p:sldId id="1007" r:id="rId17"/>
    <p:sldId id="1008" r:id="rId18"/>
    <p:sldId id="1009" r:id="rId19"/>
    <p:sldId id="1010" r:id="rId20"/>
    <p:sldId id="1013" r:id="rId21"/>
    <p:sldId id="1017" r:id="rId22"/>
    <p:sldId id="1011" r:id="rId23"/>
    <p:sldId id="1016" r:id="rId24"/>
    <p:sldId id="1012" r:id="rId25"/>
    <p:sldId id="1018" r:id="rId26"/>
    <p:sldId id="1019" r:id="rId27"/>
    <p:sldId id="1020" r:id="rId28"/>
    <p:sldId id="82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73" autoAdjust="0"/>
    <p:restoredTop sz="94660"/>
  </p:normalViewPr>
  <p:slideViewPr>
    <p:cSldViewPr snapToGrid="0">
      <p:cViewPr varScale="1">
        <p:scale>
          <a:sx n="76" d="100"/>
          <a:sy n="76" d="100"/>
        </p:scale>
        <p:origin x="120" y="7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8/17/2026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8/17/2026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flipH="1">
            <a:off x="7551683" y="2711668"/>
            <a:ext cx="3488847" cy="1822231"/>
          </a:xfrm>
        </p:spPr>
        <p:txBody>
          <a:bodyPr>
            <a:normAutofit fontScale="70000" lnSpcReduction="20000"/>
          </a:bodyPr>
          <a:lstStyle/>
          <a:p>
            <a:r>
              <a:rPr lang="en-US" sz="9600" dirty="0" smtClean="0">
                <a:solidFill>
                  <a:srgbClr val="92D050"/>
                </a:solidFill>
                <a:latin typeface="Algerian" panose="04020705040A02060702" pitchFamily="82" charset="0"/>
              </a:rPr>
              <a:t>WEEK </a:t>
            </a:r>
            <a:r>
              <a:rPr lang="en-US" sz="9600" dirty="0" smtClean="0">
                <a:solidFill>
                  <a:srgbClr val="92D050"/>
                </a:solidFill>
                <a:latin typeface="Algerian" panose="04020705040A02060702" pitchFamily="82" charset="0"/>
              </a:rPr>
              <a:t>4 </a:t>
            </a:r>
            <a:endParaRPr lang="en-US" sz="9600" dirty="0" smtClean="0">
              <a:solidFill>
                <a:srgbClr val="92D050"/>
              </a:solidFill>
              <a:latin typeface="Algerian" panose="04020705040A02060702" pitchFamily="82" charset="0"/>
            </a:endParaRPr>
          </a:p>
          <a:p>
            <a:r>
              <a:rPr lang="en-US" sz="8800" dirty="0" smtClean="0">
                <a:solidFill>
                  <a:schemeClr val="bg1"/>
                </a:solidFill>
                <a:latin typeface="Algerian" panose="04020705040A02060702" pitchFamily="82" charset="0"/>
              </a:rPr>
              <a:t>  </a:t>
            </a:r>
            <a:r>
              <a:rPr lang="en-US" sz="8800" dirty="0" smtClean="0">
                <a:solidFill>
                  <a:schemeClr val="bg1"/>
                </a:solidFill>
                <a:latin typeface="Algerian" panose="04020705040A02060702" pitchFamily="82" charset="0"/>
              </a:rPr>
              <a:t>8-30-26</a:t>
            </a:r>
            <a:endParaRPr lang="en-US" sz="8800" dirty="0">
              <a:solidFill>
                <a:schemeClr val="bg1"/>
              </a:solidFill>
              <a:latin typeface="Algerian" panose="04020705040A02060702" pitchFamily="82" charset="0"/>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1</a:t>
            </a:r>
            <a:endParaRPr lang="en-US" sz="3200" b="1" dirty="0" smtClean="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950" y="864174"/>
            <a:ext cx="6521450" cy="4884793"/>
          </a:xfrm>
          <a:prstGeom prst="rect">
            <a:avLst/>
          </a:prstGeom>
        </p:spPr>
      </p:pic>
    </p:spTree>
    <p:extLst>
      <p:ext uri="{BB962C8B-B14F-4D97-AF65-F5344CB8AC3E}">
        <p14:creationId xmlns:p14="http://schemas.microsoft.com/office/powerpoint/2010/main" val="1866350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a:solidFill>
                  <a:srgbClr val="92D050"/>
                </a:solidFill>
              </a:rPr>
              <a:t>"slave of Christ" (doulos Christou)</a:t>
            </a: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10</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a:solidFill>
                  <a:schemeClr val="bg2">
                    <a:lumMod val="60000"/>
                    <a:lumOff val="40000"/>
                  </a:schemeClr>
                </a:solidFill>
              </a:rPr>
              <a:t>Romans 1:1: </a:t>
            </a:r>
            <a:r>
              <a:rPr lang="en-US" sz="2400" dirty="0"/>
              <a:t>Paul identifies himself as a "</a:t>
            </a:r>
            <a:r>
              <a:rPr lang="en-US" sz="2400" dirty="0">
                <a:solidFill>
                  <a:srgbClr val="FFFF00"/>
                </a:solidFill>
              </a:rPr>
              <a:t>slave</a:t>
            </a:r>
            <a:r>
              <a:rPr lang="en-US" sz="2400" dirty="0"/>
              <a:t> </a:t>
            </a:r>
            <a:r>
              <a:rPr lang="en-US" sz="2400" dirty="0" smtClean="0"/>
              <a:t>of </a:t>
            </a:r>
            <a:r>
              <a:rPr lang="en-US" sz="2400" dirty="0"/>
              <a:t>Christ Jesus</a:t>
            </a:r>
            <a:r>
              <a:rPr lang="en-US" sz="2400" dirty="0" smtClean="0"/>
              <a:t>".</a:t>
            </a:r>
          </a:p>
          <a:p>
            <a:endParaRPr lang="en-US" sz="2400" dirty="0"/>
          </a:p>
          <a:p>
            <a:r>
              <a:rPr lang="en-US" sz="2400" dirty="0" smtClean="0">
                <a:solidFill>
                  <a:schemeClr val="bg2">
                    <a:lumMod val="60000"/>
                    <a:lumOff val="40000"/>
                  </a:schemeClr>
                </a:solidFill>
              </a:rPr>
              <a:t>1 </a:t>
            </a:r>
            <a:r>
              <a:rPr lang="en-US" sz="2400" dirty="0">
                <a:solidFill>
                  <a:schemeClr val="bg2">
                    <a:lumMod val="60000"/>
                    <a:lumOff val="40000"/>
                  </a:schemeClr>
                </a:solidFill>
              </a:rPr>
              <a:t>Corinthians 7:22: </a:t>
            </a:r>
            <a:r>
              <a:rPr lang="en-US" sz="2400" dirty="0"/>
              <a:t>"For he who was a </a:t>
            </a:r>
            <a:r>
              <a:rPr lang="en-US" sz="2400" dirty="0">
                <a:solidFill>
                  <a:srgbClr val="FFFF00"/>
                </a:solidFill>
              </a:rPr>
              <a:t>slave</a:t>
            </a:r>
            <a:r>
              <a:rPr lang="en-US" sz="2400" dirty="0"/>
              <a:t> when he was called by the Lord is the Lord’s freedman. Conversely, he who was a free man when he was called is Christ’s </a:t>
            </a:r>
            <a:r>
              <a:rPr lang="en-US" sz="2400" dirty="0">
                <a:solidFill>
                  <a:srgbClr val="FFFF00"/>
                </a:solidFill>
              </a:rPr>
              <a:t>slave</a:t>
            </a:r>
            <a:r>
              <a:rPr lang="en-US" sz="2400" dirty="0" smtClean="0"/>
              <a:t>.“</a:t>
            </a:r>
          </a:p>
          <a:p>
            <a:endParaRPr lang="en-US" sz="2400" dirty="0"/>
          </a:p>
          <a:p>
            <a:r>
              <a:rPr lang="en-US" sz="2400" dirty="0" smtClean="0">
                <a:solidFill>
                  <a:schemeClr val="bg2">
                    <a:lumMod val="60000"/>
                    <a:lumOff val="40000"/>
                  </a:schemeClr>
                </a:solidFill>
              </a:rPr>
              <a:t>Galatians </a:t>
            </a:r>
            <a:r>
              <a:rPr lang="en-US" sz="2400" dirty="0">
                <a:solidFill>
                  <a:schemeClr val="bg2">
                    <a:lumMod val="60000"/>
                    <a:lumOff val="40000"/>
                  </a:schemeClr>
                </a:solidFill>
              </a:rPr>
              <a:t>1:10: </a:t>
            </a:r>
            <a:r>
              <a:rPr lang="en-US" sz="2400" dirty="0"/>
              <a:t>Paul notes, "If I were still trying to please people, I would not be a </a:t>
            </a:r>
            <a:r>
              <a:rPr lang="en-US" sz="2400" dirty="0">
                <a:solidFill>
                  <a:srgbClr val="FFFF00"/>
                </a:solidFill>
              </a:rPr>
              <a:t>slave</a:t>
            </a:r>
            <a:r>
              <a:rPr lang="en-US" sz="2400" dirty="0"/>
              <a:t> [or servant] of Christ</a:t>
            </a:r>
            <a:r>
              <a:rPr lang="en-US" sz="2400" dirty="0" smtClean="0"/>
              <a:t>.“</a:t>
            </a:r>
          </a:p>
          <a:p>
            <a:endParaRPr lang="en-US" sz="2400" dirty="0"/>
          </a:p>
          <a:p>
            <a:r>
              <a:rPr lang="en-US" sz="2400" dirty="0" smtClean="0">
                <a:solidFill>
                  <a:schemeClr val="bg2">
                    <a:lumMod val="60000"/>
                    <a:lumOff val="40000"/>
                  </a:schemeClr>
                </a:solidFill>
              </a:rPr>
              <a:t>Ephesians </a:t>
            </a:r>
            <a:r>
              <a:rPr lang="en-US" sz="2400" dirty="0">
                <a:solidFill>
                  <a:schemeClr val="bg2">
                    <a:lumMod val="60000"/>
                    <a:lumOff val="40000"/>
                  </a:schemeClr>
                </a:solidFill>
              </a:rPr>
              <a:t>6:6: </a:t>
            </a:r>
            <a:r>
              <a:rPr lang="en-US" sz="2400" dirty="0"/>
              <a:t>Instructs believers to do "the will of God from your heart" as "</a:t>
            </a:r>
            <a:r>
              <a:rPr lang="en-US" sz="2400" dirty="0">
                <a:solidFill>
                  <a:srgbClr val="FFFF00"/>
                </a:solidFill>
              </a:rPr>
              <a:t>slaves</a:t>
            </a:r>
            <a:r>
              <a:rPr lang="en-US" sz="2400" dirty="0"/>
              <a:t> of Christ</a:t>
            </a:r>
            <a:r>
              <a:rPr lang="en-US" sz="2400" dirty="0" smtClean="0"/>
              <a:t>.“</a:t>
            </a:r>
          </a:p>
          <a:p>
            <a:endParaRPr lang="en-US" sz="2400" dirty="0"/>
          </a:p>
          <a:p>
            <a:r>
              <a:rPr lang="en-US" sz="2400" dirty="0" smtClean="0">
                <a:solidFill>
                  <a:schemeClr val="bg2">
                    <a:lumMod val="60000"/>
                    <a:lumOff val="40000"/>
                  </a:schemeClr>
                </a:solidFill>
              </a:rPr>
              <a:t>Philippians </a:t>
            </a:r>
            <a:r>
              <a:rPr lang="en-US" sz="2400" dirty="0">
                <a:solidFill>
                  <a:schemeClr val="bg2">
                    <a:lumMod val="60000"/>
                    <a:lumOff val="40000"/>
                  </a:schemeClr>
                </a:solidFill>
              </a:rPr>
              <a:t>1:1: </a:t>
            </a:r>
            <a:r>
              <a:rPr lang="en-US" sz="2400" dirty="0"/>
              <a:t>Paul and Timothy introduce themselves as "</a:t>
            </a:r>
            <a:r>
              <a:rPr lang="en-US" sz="2400" dirty="0">
                <a:solidFill>
                  <a:srgbClr val="FFFF00"/>
                </a:solidFill>
              </a:rPr>
              <a:t>slaves</a:t>
            </a:r>
            <a:r>
              <a:rPr lang="en-US" sz="2400" dirty="0"/>
              <a:t> </a:t>
            </a:r>
            <a:r>
              <a:rPr lang="en-US" sz="2400" dirty="0" smtClean="0"/>
              <a:t>of </a:t>
            </a:r>
            <a:r>
              <a:rPr lang="en-US" sz="2400" dirty="0"/>
              <a:t>Christ Jesus</a:t>
            </a:r>
            <a:r>
              <a:rPr lang="en-US" sz="2400" dirty="0" smtClean="0"/>
              <a:t>".</a:t>
            </a:r>
            <a:endParaRPr lang="en-US" sz="2400" b="1" i="1" dirty="0"/>
          </a:p>
        </p:txBody>
      </p:sp>
    </p:spTree>
    <p:extLst>
      <p:ext uri="{BB962C8B-B14F-4D97-AF65-F5344CB8AC3E}">
        <p14:creationId xmlns:p14="http://schemas.microsoft.com/office/powerpoint/2010/main" val="37136735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a:solidFill>
                  <a:srgbClr val="92D050"/>
                </a:solidFill>
              </a:rPr>
              <a:t>"slave of Christ" (doulos Christou)</a:t>
            </a: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11</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chemeClr val="bg2">
                    <a:lumMod val="60000"/>
                    <a:lumOff val="40000"/>
                  </a:schemeClr>
                </a:solidFill>
              </a:rPr>
              <a:t>Colossians 4:12</a:t>
            </a:r>
            <a:r>
              <a:rPr lang="en-US" sz="2400" dirty="0" smtClean="0"/>
              <a:t>: Epaphras is described as "a </a:t>
            </a:r>
            <a:r>
              <a:rPr lang="en-US" sz="2400" dirty="0" smtClean="0">
                <a:solidFill>
                  <a:srgbClr val="FFFF00"/>
                </a:solidFill>
              </a:rPr>
              <a:t>slave</a:t>
            </a:r>
            <a:r>
              <a:rPr lang="en-US" sz="2400" dirty="0" smtClean="0"/>
              <a:t> of Christ Jesus.“</a:t>
            </a:r>
          </a:p>
          <a:p>
            <a:endParaRPr lang="en-US" sz="2400" dirty="0"/>
          </a:p>
          <a:p>
            <a:r>
              <a:rPr lang="en-US" sz="2400" dirty="0" smtClean="0">
                <a:solidFill>
                  <a:schemeClr val="bg2">
                    <a:lumMod val="60000"/>
                    <a:lumOff val="40000"/>
                  </a:schemeClr>
                </a:solidFill>
              </a:rPr>
              <a:t>Titus1:1: </a:t>
            </a:r>
            <a:r>
              <a:rPr lang="en-US" sz="2400" dirty="0" smtClean="0"/>
              <a:t>Paul calls himself "a </a:t>
            </a:r>
            <a:r>
              <a:rPr lang="en-US" sz="2400" dirty="0" smtClean="0">
                <a:solidFill>
                  <a:srgbClr val="FFFF00"/>
                </a:solidFill>
              </a:rPr>
              <a:t>slave</a:t>
            </a:r>
            <a:r>
              <a:rPr lang="en-US" sz="2400" dirty="0" smtClean="0"/>
              <a:t> of God and an apostle of Jesus Christ.“</a:t>
            </a:r>
          </a:p>
          <a:p>
            <a:endParaRPr lang="en-US" sz="2400" dirty="0"/>
          </a:p>
          <a:p>
            <a:r>
              <a:rPr lang="en-US" sz="2400" dirty="0" smtClean="0">
                <a:solidFill>
                  <a:schemeClr val="bg2">
                    <a:lumMod val="60000"/>
                    <a:lumOff val="40000"/>
                  </a:schemeClr>
                </a:solidFill>
              </a:rPr>
              <a:t>James1:1: </a:t>
            </a:r>
            <a:r>
              <a:rPr lang="en-US" sz="2400" dirty="0" smtClean="0"/>
              <a:t>James introduces himself as "a </a:t>
            </a:r>
            <a:r>
              <a:rPr lang="en-US" sz="2400" dirty="0" smtClean="0">
                <a:solidFill>
                  <a:srgbClr val="FFFF00"/>
                </a:solidFill>
              </a:rPr>
              <a:t>slave</a:t>
            </a:r>
            <a:r>
              <a:rPr lang="en-US" sz="2400" dirty="0" smtClean="0"/>
              <a:t> of God and of the Lord Jesus Christ".</a:t>
            </a:r>
          </a:p>
          <a:p>
            <a:endParaRPr lang="en-US" sz="2400" dirty="0"/>
          </a:p>
          <a:p>
            <a:r>
              <a:rPr lang="en-US" sz="2400" dirty="0" smtClean="0">
                <a:solidFill>
                  <a:schemeClr val="bg2">
                    <a:lumMod val="60000"/>
                    <a:lumOff val="40000"/>
                  </a:schemeClr>
                </a:solidFill>
              </a:rPr>
              <a:t>2 Peter 1:1: </a:t>
            </a:r>
            <a:r>
              <a:rPr lang="en-US" sz="2400" dirty="0" smtClean="0"/>
              <a:t>Simon Peter introduces himself as "a </a:t>
            </a:r>
            <a:r>
              <a:rPr lang="en-US" sz="2400" dirty="0" smtClean="0">
                <a:solidFill>
                  <a:srgbClr val="FFFF00"/>
                </a:solidFill>
              </a:rPr>
              <a:t>slave</a:t>
            </a:r>
            <a:r>
              <a:rPr lang="en-US" sz="2400" dirty="0" smtClean="0"/>
              <a:t> and apostle of Jesus Christ".</a:t>
            </a:r>
          </a:p>
          <a:p>
            <a:endParaRPr lang="en-US" sz="2400" dirty="0"/>
          </a:p>
          <a:p>
            <a:r>
              <a:rPr lang="en-US" sz="2400" dirty="0" smtClean="0">
                <a:solidFill>
                  <a:schemeClr val="bg2">
                    <a:lumMod val="60000"/>
                    <a:lumOff val="40000"/>
                  </a:schemeClr>
                </a:solidFill>
              </a:rPr>
              <a:t>Jude 1:1: </a:t>
            </a:r>
            <a:r>
              <a:rPr lang="en-US" sz="2400" dirty="0" smtClean="0"/>
              <a:t>Jude introduces himself as "a </a:t>
            </a:r>
            <a:r>
              <a:rPr lang="en-US" sz="2400" dirty="0" smtClean="0">
                <a:solidFill>
                  <a:srgbClr val="FFFF00"/>
                </a:solidFill>
              </a:rPr>
              <a:t>slave</a:t>
            </a:r>
            <a:r>
              <a:rPr lang="en-US" sz="2400" dirty="0" smtClean="0"/>
              <a:t> of Jesus Christ and brother of James".</a:t>
            </a:r>
            <a:endParaRPr lang="en-US" sz="2400" b="1" i="1" dirty="0"/>
          </a:p>
        </p:txBody>
      </p:sp>
    </p:spTree>
    <p:extLst>
      <p:ext uri="{BB962C8B-B14F-4D97-AF65-F5344CB8AC3E}">
        <p14:creationId xmlns:p14="http://schemas.microsoft.com/office/powerpoint/2010/main" val="1012663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a:solidFill>
                  <a:srgbClr val="92D050"/>
                </a:solidFill>
              </a:rPr>
              <a:t>"slave of Christ" (doulos Christou)</a:t>
            </a: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12</a:t>
            </a:r>
            <a:endParaRPr lang="en-US" sz="3200" b="1" dirty="0" smtClean="0">
              <a:solidFill>
                <a:schemeClr val="bg1"/>
              </a:solidFill>
            </a:endParaRPr>
          </a:p>
        </p:txBody>
      </p:sp>
      <p:sp>
        <p:nvSpPr>
          <p:cNvPr id="5" name="TextBox 4"/>
          <p:cNvSpPr txBox="1"/>
          <p:nvPr/>
        </p:nvSpPr>
        <p:spPr>
          <a:xfrm>
            <a:off x="698500" y="1016000"/>
            <a:ext cx="9652000" cy="830997"/>
          </a:xfrm>
          <a:prstGeom prst="rect">
            <a:avLst/>
          </a:prstGeom>
          <a:noFill/>
        </p:spPr>
        <p:txBody>
          <a:bodyPr wrap="square" rtlCol="0">
            <a:spAutoFit/>
          </a:bodyPr>
          <a:lstStyle/>
          <a:p>
            <a:r>
              <a:rPr lang="en-US" sz="2400" dirty="0" smtClean="0">
                <a:solidFill>
                  <a:schemeClr val="bg2">
                    <a:lumMod val="60000"/>
                    <a:lumOff val="40000"/>
                  </a:schemeClr>
                </a:solidFill>
              </a:rPr>
              <a:t>Revelation 1:1 &amp; 22:</a:t>
            </a:r>
            <a:r>
              <a:rPr lang="en-US" sz="2400" dirty="0" smtClean="0">
                <a:solidFill>
                  <a:srgbClr val="00B0F0"/>
                </a:solidFill>
              </a:rPr>
              <a:t>3: </a:t>
            </a:r>
            <a:r>
              <a:rPr lang="en-US" sz="2400" dirty="0" smtClean="0"/>
              <a:t>Refers to God’s </a:t>
            </a:r>
            <a:r>
              <a:rPr lang="en-US" sz="2400" dirty="0" smtClean="0">
                <a:solidFill>
                  <a:srgbClr val="FFFF00"/>
                </a:solidFill>
              </a:rPr>
              <a:t>servants/slaves</a:t>
            </a:r>
            <a:r>
              <a:rPr lang="en-US" sz="2400" dirty="0" smtClean="0"/>
              <a:t> who worship Him and bear His name</a:t>
            </a:r>
            <a:endParaRPr lang="en-US" sz="2400" b="1" i="1" dirty="0"/>
          </a:p>
        </p:txBody>
      </p:sp>
    </p:spTree>
    <p:extLst>
      <p:ext uri="{BB962C8B-B14F-4D97-AF65-F5344CB8AC3E}">
        <p14:creationId xmlns:p14="http://schemas.microsoft.com/office/powerpoint/2010/main" val="39796799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What sort of slave?</a:t>
            </a:r>
            <a:endParaRPr lang="en-US" sz="32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13</a:t>
            </a:r>
            <a:endParaRPr lang="en-US" sz="3200" b="1" dirty="0" smtClean="0">
              <a:solidFill>
                <a:schemeClr val="bg1"/>
              </a:solidFill>
            </a:endParaRPr>
          </a:p>
        </p:txBody>
      </p:sp>
      <p:sp>
        <p:nvSpPr>
          <p:cNvPr id="5" name="TextBox 4"/>
          <p:cNvSpPr txBox="1"/>
          <p:nvPr/>
        </p:nvSpPr>
        <p:spPr>
          <a:xfrm>
            <a:off x="660400" y="864176"/>
            <a:ext cx="9690100" cy="6740307"/>
          </a:xfrm>
          <a:prstGeom prst="rect">
            <a:avLst/>
          </a:prstGeom>
          <a:noFill/>
        </p:spPr>
        <p:txBody>
          <a:bodyPr wrap="square" rtlCol="0">
            <a:spAutoFit/>
          </a:bodyPr>
          <a:lstStyle/>
          <a:p>
            <a:pPr algn="ctr"/>
            <a:r>
              <a:rPr lang="en-US" sz="2400" dirty="0">
                <a:solidFill>
                  <a:srgbClr val="FFFF00"/>
                </a:solidFill>
              </a:rPr>
              <a:t>◄ 1397. douleia ►</a:t>
            </a:r>
          </a:p>
          <a:p>
            <a:endParaRPr lang="en-US" sz="2400" dirty="0" smtClean="0"/>
          </a:p>
          <a:p>
            <a:r>
              <a:rPr lang="en-US" sz="2400" dirty="0" smtClean="0"/>
              <a:t>Strong’s </a:t>
            </a:r>
            <a:r>
              <a:rPr lang="en-US" sz="2400" dirty="0"/>
              <a:t>Greek 1397 appears five times in the New Testament and consistently pictures the state of forced subjection from which Christ liberates His people. Whether applied to the law, fear, corruption, or death, it contrasts sharply with the liberty granted through the gospel</a:t>
            </a:r>
            <a:r>
              <a:rPr lang="en-US" sz="2400" dirty="0" smtClean="0"/>
              <a:t>.</a:t>
            </a:r>
          </a:p>
          <a:p>
            <a:pPr algn="ctr"/>
            <a:r>
              <a:rPr lang="en-US" sz="2400" dirty="0" smtClean="0">
                <a:solidFill>
                  <a:srgbClr val="FFFF00"/>
                </a:solidFill>
              </a:rPr>
              <a:t>◄ </a:t>
            </a:r>
            <a:r>
              <a:rPr lang="en-US" sz="2400" dirty="0">
                <a:solidFill>
                  <a:srgbClr val="FFFF00"/>
                </a:solidFill>
              </a:rPr>
              <a:t>1401. doulos </a:t>
            </a:r>
            <a:r>
              <a:rPr lang="en-US" sz="2400" dirty="0" smtClean="0">
                <a:solidFill>
                  <a:srgbClr val="FFFF00"/>
                </a:solidFill>
              </a:rPr>
              <a:t>►</a:t>
            </a:r>
          </a:p>
          <a:p>
            <a:pPr algn="ctr"/>
            <a:endParaRPr lang="en-US" sz="2400" dirty="0">
              <a:solidFill>
                <a:srgbClr val="FFFF00"/>
              </a:solidFill>
            </a:endParaRPr>
          </a:p>
          <a:p>
            <a:r>
              <a:rPr lang="en-US" sz="2400" dirty="0">
                <a:latin typeface="Roboto"/>
              </a:rPr>
              <a:t>Strong’s Greek 1401 refers to a person who belongs to another and lives under his authority. The term appears one hundred twenty-six times in the New Testament and is variously rendered “slave,” “bondservant,” or “servant.” It can describe literal slaves, hired servants, disciples, and, most profoundly, a believer’s relationship to God through Jesus Christ.</a:t>
            </a:r>
            <a:endParaRPr lang="en-US" sz="2400" dirty="0"/>
          </a:p>
          <a:p>
            <a:endParaRPr lang="en-US" sz="2400" dirty="0" smtClean="0"/>
          </a:p>
          <a:p>
            <a:endParaRPr lang="en-US" sz="2400" b="1" i="1" dirty="0"/>
          </a:p>
          <a:p>
            <a:endParaRPr lang="en-US" sz="2400" b="1" i="1" dirty="0"/>
          </a:p>
        </p:txBody>
      </p:sp>
    </p:spTree>
    <p:extLst>
      <p:ext uri="{BB962C8B-B14F-4D97-AF65-F5344CB8AC3E}">
        <p14:creationId xmlns:p14="http://schemas.microsoft.com/office/powerpoint/2010/main" val="13664278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ROMANS 8:15 &amp; Hebrews 2:15</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14</a:t>
            </a:r>
            <a:endParaRPr lang="en-US" sz="3200" b="1" dirty="0" smtClean="0">
              <a:solidFill>
                <a:schemeClr val="bg1"/>
              </a:solidFill>
            </a:endParaRPr>
          </a:p>
        </p:txBody>
      </p:sp>
      <p:sp>
        <p:nvSpPr>
          <p:cNvPr id="5" name="TextBox 4"/>
          <p:cNvSpPr txBox="1"/>
          <p:nvPr/>
        </p:nvSpPr>
        <p:spPr>
          <a:xfrm>
            <a:off x="698500" y="1016000"/>
            <a:ext cx="9652000" cy="5139869"/>
          </a:xfrm>
          <a:prstGeom prst="rect">
            <a:avLst/>
          </a:prstGeom>
          <a:noFill/>
        </p:spPr>
        <p:txBody>
          <a:bodyPr wrap="square" rtlCol="0">
            <a:spAutoFit/>
          </a:bodyPr>
          <a:lstStyle/>
          <a:p>
            <a:r>
              <a:rPr lang="en-US" sz="2400" dirty="0" smtClean="0">
                <a:solidFill>
                  <a:srgbClr val="00B0F0"/>
                </a:solidFill>
              </a:rPr>
              <a:t>Romans 8:15</a:t>
            </a:r>
          </a:p>
          <a:p>
            <a:r>
              <a:rPr lang="en-US" sz="2400" dirty="0" smtClean="0"/>
              <a:t> </a:t>
            </a:r>
            <a:r>
              <a:rPr lang="en-US" sz="2400" dirty="0"/>
              <a:t>For you have not received a </a:t>
            </a:r>
            <a:r>
              <a:rPr lang="en-US" sz="2400" dirty="0">
                <a:solidFill>
                  <a:srgbClr val="FFFF00"/>
                </a:solidFill>
              </a:rPr>
              <a:t>spirit of </a:t>
            </a:r>
            <a:r>
              <a:rPr lang="en-US" sz="2400" dirty="0" smtClean="0">
                <a:solidFill>
                  <a:srgbClr val="FFFF00"/>
                </a:solidFill>
              </a:rPr>
              <a:t>slavery </a:t>
            </a:r>
            <a:r>
              <a:rPr lang="en-US" sz="2400" dirty="0" smtClean="0">
                <a:solidFill>
                  <a:schemeClr val="tx1">
                    <a:lumMod val="50000"/>
                  </a:schemeClr>
                </a:solidFill>
              </a:rPr>
              <a:t>(1397) </a:t>
            </a:r>
            <a:r>
              <a:rPr lang="en-US" sz="2400" dirty="0" smtClean="0">
                <a:solidFill>
                  <a:srgbClr val="FFFF00"/>
                </a:solidFill>
              </a:rPr>
              <a:t>leading </a:t>
            </a:r>
            <a:r>
              <a:rPr lang="en-US" sz="2400" dirty="0">
                <a:solidFill>
                  <a:srgbClr val="FFFF00"/>
                </a:solidFill>
              </a:rPr>
              <a:t>to fear </a:t>
            </a:r>
            <a:r>
              <a:rPr lang="en-US" sz="2400" dirty="0">
                <a:solidFill>
                  <a:srgbClr val="FF0000"/>
                </a:solidFill>
              </a:rPr>
              <a:t>again</a:t>
            </a:r>
            <a:r>
              <a:rPr lang="en-US" sz="2400" dirty="0"/>
              <a:t>, but you have received </a:t>
            </a:r>
            <a:r>
              <a:rPr lang="en-US" sz="2400" dirty="0" smtClean="0"/>
              <a:t>a </a:t>
            </a:r>
            <a:r>
              <a:rPr lang="en-US" sz="2400" dirty="0"/>
              <a:t>spirit of adoption as sons and daughters by which we cry out, “Abba! </a:t>
            </a:r>
            <a:r>
              <a:rPr lang="en-US" sz="2400" dirty="0" smtClean="0"/>
              <a:t>Father!”</a:t>
            </a:r>
          </a:p>
          <a:p>
            <a:endParaRPr lang="en-US" sz="2400" dirty="0"/>
          </a:p>
          <a:p>
            <a:r>
              <a:rPr lang="en-US" sz="2400" dirty="0" smtClean="0">
                <a:solidFill>
                  <a:srgbClr val="00B0F0"/>
                </a:solidFill>
              </a:rPr>
              <a:t>Hebrews 2:15</a:t>
            </a:r>
          </a:p>
          <a:p>
            <a:r>
              <a:rPr lang="en-US" sz="2400" dirty="0" smtClean="0"/>
              <a:t>and </a:t>
            </a:r>
            <a:r>
              <a:rPr lang="en-US" sz="2400" dirty="0"/>
              <a:t>might free those who through </a:t>
            </a:r>
            <a:r>
              <a:rPr lang="en-US" sz="2400" dirty="0">
                <a:solidFill>
                  <a:srgbClr val="FFFF00"/>
                </a:solidFill>
              </a:rPr>
              <a:t>fear of death </a:t>
            </a:r>
            <a:r>
              <a:rPr lang="en-US" sz="2400" dirty="0"/>
              <a:t>were subject to slavery </a:t>
            </a:r>
            <a:r>
              <a:rPr lang="en-US" sz="2400" dirty="0" smtClean="0"/>
              <a:t>all </a:t>
            </a:r>
            <a:r>
              <a:rPr lang="en-US" sz="2400" dirty="0"/>
              <a:t>their lives. </a:t>
            </a:r>
          </a:p>
          <a:p>
            <a:endParaRPr lang="en-US" sz="2400" dirty="0" smtClean="0"/>
          </a:p>
          <a:p>
            <a:endParaRPr lang="en-US" sz="2400" b="1" i="1" dirty="0"/>
          </a:p>
          <a:p>
            <a:pPr algn="ctr"/>
            <a:r>
              <a:rPr lang="en-US" sz="4400" b="1" i="1" dirty="0" smtClean="0">
                <a:solidFill>
                  <a:schemeClr val="bg1"/>
                </a:solidFill>
              </a:rPr>
              <a:t>So why would an Israelite fear death?</a:t>
            </a:r>
            <a:endParaRPr lang="en-US" sz="4400" b="1" i="1" dirty="0">
              <a:solidFill>
                <a:schemeClr val="bg1"/>
              </a:solidFill>
            </a:endParaRPr>
          </a:p>
        </p:txBody>
      </p:sp>
    </p:spTree>
    <p:extLst>
      <p:ext uri="{BB962C8B-B14F-4D97-AF65-F5344CB8AC3E}">
        <p14:creationId xmlns:p14="http://schemas.microsoft.com/office/powerpoint/2010/main" val="21174634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u="sng" dirty="0" smtClean="0">
                <a:solidFill>
                  <a:srgbClr val="92D050"/>
                </a:solidFill>
              </a:rPr>
              <a:t>The Hebrew view of what happens at death</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15</a:t>
            </a:r>
            <a:endParaRPr lang="en-US" sz="3200" b="1" dirty="0" smtClean="0">
              <a:solidFill>
                <a:schemeClr val="bg1"/>
              </a:solidFill>
            </a:endParaRPr>
          </a:p>
        </p:txBody>
      </p:sp>
      <p:sp>
        <p:nvSpPr>
          <p:cNvPr id="5" name="TextBox 4"/>
          <p:cNvSpPr txBox="1"/>
          <p:nvPr/>
        </p:nvSpPr>
        <p:spPr>
          <a:xfrm>
            <a:off x="698500" y="1016000"/>
            <a:ext cx="10236200" cy="5632311"/>
          </a:xfrm>
          <a:prstGeom prst="rect">
            <a:avLst/>
          </a:prstGeom>
          <a:noFill/>
        </p:spPr>
        <p:txBody>
          <a:bodyPr wrap="square" rtlCol="0">
            <a:spAutoFit/>
          </a:bodyPr>
          <a:lstStyle/>
          <a:p>
            <a:r>
              <a:rPr lang="en-US" sz="2400" dirty="0">
                <a:solidFill>
                  <a:srgbClr val="00B0F0"/>
                </a:solidFill>
              </a:rPr>
              <a:t>Psalm 55:4-5</a:t>
            </a:r>
          </a:p>
          <a:p>
            <a:r>
              <a:rPr lang="en-US" sz="2400" dirty="0">
                <a:solidFill>
                  <a:srgbClr val="00B0F0"/>
                </a:solidFill>
              </a:rPr>
              <a:t>4</a:t>
            </a:r>
            <a:r>
              <a:rPr lang="en-US" sz="2400" dirty="0"/>
              <a:t> My heart is in anguish within me, And the </a:t>
            </a:r>
            <a:r>
              <a:rPr lang="en-US" sz="2400" dirty="0">
                <a:solidFill>
                  <a:srgbClr val="FFFF00"/>
                </a:solidFill>
              </a:rPr>
              <a:t>terrors of death </a:t>
            </a:r>
            <a:r>
              <a:rPr lang="en-US" sz="2400" dirty="0"/>
              <a:t>have fallen upon me.</a:t>
            </a:r>
          </a:p>
          <a:p>
            <a:r>
              <a:rPr lang="en-US" sz="2400" dirty="0">
                <a:solidFill>
                  <a:srgbClr val="00B0F0"/>
                </a:solidFill>
              </a:rPr>
              <a:t>5</a:t>
            </a:r>
            <a:r>
              <a:rPr lang="en-US" sz="2400" dirty="0"/>
              <a:t> Fear and trembling come upon me, And horror has overwhelmed me</a:t>
            </a:r>
            <a:r>
              <a:rPr lang="en-US" sz="2400" dirty="0" smtClean="0"/>
              <a:t>.</a:t>
            </a:r>
          </a:p>
          <a:p>
            <a:endParaRPr lang="en-US" sz="2400" dirty="0"/>
          </a:p>
          <a:p>
            <a:r>
              <a:rPr lang="en-US" sz="2400" dirty="0">
                <a:solidFill>
                  <a:srgbClr val="00B0F0"/>
                </a:solidFill>
              </a:rPr>
              <a:t>Job 17:13-16</a:t>
            </a:r>
          </a:p>
          <a:p>
            <a:r>
              <a:rPr lang="en-US" sz="2400" dirty="0">
                <a:solidFill>
                  <a:srgbClr val="00B0F0"/>
                </a:solidFill>
              </a:rPr>
              <a:t>13</a:t>
            </a:r>
            <a:r>
              <a:rPr lang="en-US" sz="2400" dirty="0"/>
              <a:t> “If I look for Sheol as my home, I make my bed in the </a:t>
            </a:r>
            <a:r>
              <a:rPr lang="en-US" sz="2400" dirty="0" smtClean="0"/>
              <a:t>darkness</a:t>
            </a:r>
            <a:r>
              <a:rPr lang="en-US" sz="2400" dirty="0"/>
              <a:t>;</a:t>
            </a:r>
          </a:p>
          <a:p>
            <a:r>
              <a:rPr lang="en-US" sz="2400" dirty="0">
                <a:solidFill>
                  <a:srgbClr val="00B0F0"/>
                </a:solidFill>
              </a:rPr>
              <a:t>14</a:t>
            </a:r>
            <a:r>
              <a:rPr lang="en-US" sz="2400" dirty="0"/>
              <a:t> If I call to the pit, ‘You are my father’; To the worm, ‘my mother and my sister’;</a:t>
            </a:r>
          </a:p>
          <a:p>
            <a:r>
              <a:rPr lang="en-US" sz="2400" dirty="0">
                <a:solidFill>
                  <a:srgbClr val="00B0F0"/>
                </a:solidFill>
              </a:rPr>
              <a:t>15</a:t>
            </a:r>
            <a:r>
              <a:rPr lang="en-US" sz="2400" dirty="0"/>
              <a:t> Where now is my hope? And who regards my hope?</a:t>
            </a:r>
          </a:p>
          <a:p>
            <a:r>
              <a:rPr lang="en-US" sz="2400" dirty="0" smtClean="0">
                <a:solidFill>
                  <a:srgbClr val="00B0F0"/>
                </a:solidFill>
              </a:rPr>
              <a:t>16 </a:t>
            </a:r>
            <a:r>
              <a:rPr lang="en-US" sz="2400" dirty="0" smtClean="0"/>
              <a:t>“</a:t>
            </a:r>
            <a:r>
              <a:rPr lang="en-US" sz="2400" dirty="0"/>
              <a:t>Will it go down with me to Sheol? Shall we together go down into the dust?”</a:t>
            </a:r>
          </a:p>
          <a:p>
            <a:endParaRPr lang="en-US" sz="2400" dirty="0" smtClean="0"/>
          </a:p>
          <a:p>
            <a:endParaRPr lang="en-US" sz="2400" b="1" i="1" dirty="0"/>
          </a:p>
        </p:txBody>
      </p:sp>
    </p:spTree>
    <p:extLst>
      <p:ext uri="{BB962C8B-B14F-4D97-AF65-F5344CB8AC3E}">
        <p14:creationId xmlns:p14="http://schemas.microsoft.com/office/powerpoint/2010/main" val="613269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u="sng" dirty="0" smtClean="0">
                <a:solidFill>
                  <a:srgbClr val="92D050"/>
                </a:solidFill>
              </a:rPr>
              <a:t>The Hebrew view of what happens at death</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16</a:t>
            </a:r>
            <a:endParaRPr lang="en-US" sz="3200" b="1" dirty="0" smtClean="0">
              <a:solidFill>
                <a:schemeClr val="bg1"/>
              </a:solidFill>
            </a:endParaRPr>
          </a:p>
        </p:txBody>
      </p:sp>
      <p:sp>
        <p:nvSpPr>
          <p:cNvPr id="5" name="TextBox 4"/>
          <p:cNvSpPr txBox="1"/>
          <p:nvPr/>
        </p:nvSpPr>
        <p:spPr>
          <a:xfrm>
            <a:off x="698500" y="1016000"/>
            <a:ext cx="10236200" cy="4154984"/>
          </a:xfrm>
          <a:prstGeom prst="rect">
            <a:avLst/>
          </a:prstGeom>
          <a:noFill/>
        </p:spPr>
        <p:txBody>
          <a:bodyPr wrap="square" rtlCol="0">
            <a:spAutoFit/>
          </a:bodyPr>
          <a:lstStyle/>
          <a:p>
            <a:r>
              <a:rPr lang="en-US" sz="2400" dirty="0">
                <a:solidFill>
                  <a:srgbClr val="00B0F0"/>
                </a:solidFill>
              </a:rPr>
              <a:t>Psalm 6:4-5</a:t>
            </a:r>
          </a:p>
          <a:p>
            <a:r>
              <a:rPr lang="en-US" sz="2400" dirty="0">
                <a:solidFill>
                  <a:srgbClr val="00B0F0"/>
                </a:solidFill>
              </a:rPr>
              <a:t>4</a:t>
            </a:r>
            <a:r>
              <a:rPr lang="en-US" sz="2400" dirty="0"/>
              <a:t> Return, O LORD, rescue my soul; Save me because of Your lovingkindness.</a:t>
            </a:r>
          </a:p>
          <a:p>
            <a:r>
              <a:rPr lang="en-US" sz="2400" dirty="0">
                <a:solidFill>
                  <a:srgbClr val="00B0F0"/>
                </a:solidFill>
              </a:rPr>
              <a:t>5 </a:t>
            </a:r>
            <a:r>
              <a:rPr lang="en-US" sz="2400" dirty="0"/>
              <a:t>For there is no mention of </a:t>
            </a:r>
            <a:r>
              <a:rPr lang="en-US" sz="2400" dirty="0">
                <a:solidFill>
                  <a:srgbClr val="FFFF00"/>
                </a:solidFill>
              </a:rPr>
              <a:t>You in death</a:t>
            </a:r>
            <a:r>
              <a:rPr lang="en-US" sz="2400" dirty="0"/>
              <a:t>; In Sheol who will give You thanks</a:t>
            </a:r>
            <a:r>
              <a:rPr lang="en-US" sz="2400" dirty="0" smtClean="0"/>
              <a:t>?</a:t>
            </a:r>
          </a:p>
          <a:p>
            <a:endParaRPr lang="en-US" sz="2400" dirty="0"/>
          </a:p>
          <a:p>
            <a:r>
              <a:rPr lang="en-US" sz="2400" dirty="0">
                <a:solidFill>
                  <a:srgbClr val="00B0F0"/>
                </a:solidFill>
              </a:rPr>
              <a:t>Isiah 38:18</a:t>
            </a:r>
          </a:p>
          <a:p>
            <a:r>
              <a:rPr lang="en-US" sz="2400" dirty="0">
                <a:solidFill>
                  <a:srgbClr val="00B0F0"/>
                </a:solidFill>
              </a:rPr>
              <a:t>18</a:t>
            </a:r>
            <a:r>
              <a:rPr lang="en-US" sz="2400" dirty="0"/>
              <a:t>“For Sheol cannot thank You, Death cannot praise You; Those who go down to the pit </a:t>
            </a:r>
            <a:r>
              <a:rPr lang="en-US" sz="2400" dirty="0">
                <a:solidFill>
                  <a:srgbClr val="FFFF00"/>
                </a:solidFill>
              </a:rPr>
              <a:t>cannot hope for Your faithfulness.</a:t>
            </a:r>
          </a:p>
          <a:p>
            <a:endParaRPr lang="en-US" sz="2400" dirty="0" smtClean="0"/>
          </a:p>
          <a:p>
            <a:endParaRPr lang="en-US" sz="2400" b="1" i="1" dirty="0"/>
          </a:p>
        </p:txBody>
      </p:sp>
    </p:spTree>
    <p:extLst>
      <p:ext uri="{BB962C8B-B14F-4D97-AF65-F5344CB8AC3E}">
        <p14:creationId xmlns:p14="http://schemas.microsoft.com/office/powerpoint/2010/main" val="15664217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u="sng" dirty="0" smtClean="0">
                <a:solidFill>
                  <a:srgbClr val="92D050"/>
                </a:solidFill>
              </a:rPr>
              <a:t>The Hebrew view of what happens at death</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17</a:t>
            </a:r>
            <a:endParaRPr lang="en-US" sz="3200" b="1" dirty="0" smtClean="0">
              <a:solidFill>
                <a:schemeClr val="bg1"/>
              </a:solidFill>
            </a:endParaRPr>
          </a:p>
        </p:txBody>
      </p:sp>
      <p:sp>
        <p:nvSpPr>
          <p:cNvPr id="5" name="TextBox 4"/>
          <p:cNvSpPr txBox="1"/>
          <p:nvPr/>
        </p:nvSpPr>
        <p:spPr>
          <a:xfrm>
            <a:off x="698500" y="1016000"/>
            <a:ext cx="10236200" cy="4893647"/>
          </a:xfrm>
          <a:prstGeom prst="rect">
            <a:avLst/>
          </a:prstGeom>
          <a:noFill/>
        </p:spPr>
        <p:txBody>
          <a:bodyPr wrap="square" rtlCol="0">
            <a:spAutoFit/>
          </a:bodyPr>
          <a:lstStyle/>
          <a:p>
            <a:r>
              <a:rPr lang="en-US" sz="2400" dirty="0" smtClean="0">
                <a:solidFill>
                  <a:srgbClr val="00B0F0"/>
                </a:solidFill>
              </a:rPr>
              <a:t>Ecclesiastes </a:t>
            </a:r>
            <a:r>
              <a:rPr lang="en-US" sz="2400" dirty="0">
                <a:solidFill>
                  <a:srgbClr val="00B0F0"/>
                </a:solidFill>
              </a:rPr>
              <a:t>9: </a:t>
            </a:r>
            <a:r>
              <a:rPr lang="en-US" sz="2400" dirty="0" smtClean="0">
                <a:solidFill>
                  <a:srgbClr val="00B0F0"/>
                </a:solidFill>
              </a:rPr>
              <a:t>5&amp;10</a:t>
            </a:r>
          </a:p>
          <a:p>
            <a:endParaRPr lang="en-US" sz="2400" dirty="0"/>
          </a:p>
          <a:p>
            <a:r>
              <a:rPr lang="en-US" sz="2400" dirty="0">
                <a:solidFill>
                  <a:srgbClr val="00B0F0"/>
                </a:solidFill>
              </a:rPr>
              <a:t>5</a:t>
            </a:r>
            <a:r>
              <a:rPr lang="en-US" sz="2400" dirty="0"/>
              <a:t> For the living know that they will die; but the </a:t>
            </a:r>
            <a:r>
              <a:rPr lang="en-US" sz="2400" dirty="0">
                <a:solidFill>
                  <a:srgbClr val="FFFF00"/>
                </a:solidFill>
              </a:rPr>
              <a:t>dead do not know anything, </a:t>
            </a:r>
            <a:r>
              <a:rPr lang="en-US" sz="2400" dirty="0"/>
              <a:t>nor do they have a reward any longer, for their memory is forgotten. </a:t>
            </a:r>
            <a:endParaRPr lang="en-US" sz="2400" dirty="0" smtClean="0"/>
          </a:p>
          <a:p>
            <a:endParaRPr lang="en-US" sz="2400" dirty="0"/>
          </a:p>
          <a:p>
            <a:r>
              <a:rPr lang="en-US" sz="2400" dirty="0">
                <a:solidFill>
                  <a:srgbClr val="00B0F0"/>
                </a:solidFill>
              </a:rPr>
              <a:t>10</a:t>
            </a:r>
            <a:r>
              <a:rPr lang="en-US" sz="2400" dirty="0"/>
              <a:t> Whatever your hand finds to do, do it with all your might; for there is </a:t>
            </a:r>
            <a:r>
              <a:rPr lang="en-US" sz="2400" dirty="0">
                <a:solidFill>
                  <a:srgbClr val="FFFF00"/>
                </a:solidFill>
              </a:rPr>
              <a:t>no activity, planning, knowledge, or wisdom in Sheol</a:t>
            </a:r>
            <a:r>
              <a:rPr lang="en-US" sz="2400" dirty="0"/>
              <a:t> where you are going</a:t>
            </a:r>
            <a:r>
              <a:rPr lang="en-US" sz="2400" dirty="0" smtClean="0"/>
              <a:t>.</a:t>
            </a:r>
          </a:p>
          <a:p>
            <a:endParaRPr lang="en-US" sz="2400" dirty="0"/>
          </a:p>
          <a:p>
            <a:r>
              <a:rPr lang="en-US" sz="2400" dirty="0">
                <a:solidFill>
                  <a:srgbClr val="00B0F0"/>
                </a:solidFill>
              </a:rPr>
              <a:t>Psalm 30:9, 88:10, 115:17</a:t>
            </a:r>
          </a:p>
          <a:p>
            <a:endParaRPr lang="en-US" sz="2400" dirty="0" smtClean="0"/>
          </a:p>
          <a:p>
            <a:endParaRPr lang="en-US" sz="2400" b="1" i="1" dirty="0"/>
          </a:p>
        </p:txBody>
      </p:sp>
    </p:spTree>
    <p:extLst>
      <p:ext uri="{BB962C8B-B14F-4D97-AF65-F5344CB8AC3E}">
        <p14:creationId xmlns:p14="http://schemas.microsoft.com/office/powerpoint/2010/main" val="36969301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u="sng" dirty="0" smtClean="0">
                <a:solidFill>
                  <a:srgbClr val="92D050"/>
                </a:solidFill>
              </a:rPr>
              <a:t>The Hebrew view of what happens at death</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18</a:t>
            </a:r>
            <a:endParaRPr lang="en-US" sz="3200" b="1" dirty="0" smtClean="0">
              <a:solidFill>
                <a:schemeClr val="bg1"/>
              </a:solidFill>
            </a:endParaRPr>
          </a:p>
        </p:txBody>
      </p:sp>
      <p:sp>
        <p:nvSpPr>
          <p:cNvPr id="5" name="TextBox 4"/>
          <p:cNvSpPr txBox="1"/>
          <p:nvPr/>
        </p:nvSpPr>
        <p:spPr>
          <a:xfrm>
            <a:off x="698500" y="1016000"/>
            <a:ext cx="10236200" cy="4154984"/>
          </a:xfrm>
          <a:prstGeom prst="rect">
            <a:avLst/>
          </a:prstGeom>
          <a:noFill/>
        </p:spPr>
        <p:txBody>
          <a:bodyPr wrap="square" rtlCol="0">
            <a:spAutoFit/>
          </a:bodyPr>
          <a:lstStyle/>
          <a:p>
            <a:r>
              <a:rPr lang="en-US" sz="2400" dirty="0">
                <a:solidFill>
                  <a:srgbClr val="00B0F0"/>
                </a:solidFill>
              </a:rPr>
              <a:t>Hebrews </a:t>
            </a:r>
            <a:r>
              <a:rPr lang="en-US" sz="2400" dirty="0" smtClean="0">
                <a:solidFill>
                  <a:srgbClr val="00B0F0"/>
                </a:solidFill>
              </a:rPr>
              <a:t>2:14-15</a:t>
            </a:r>
            <a:endParaRPr lang="en-US" sz="2400" dirty="0">
              <a:solidFill>
                <a:srgbClr val="00B0F0"/>
              </a:solidFill>
            </a:endParaRPr>
          </a:p>
          <a:p>
            <a:endParaRPr lang="en-US" sz="2400" dirty="0" smtClean="0"/>
          </a:p>
          <a:p>
            <a:r>
              <a:rPr lang="en-US" sz="2400" dirty="0" smtClean="0">
                <a:solidFill>
                  <a:srgbClr val="00B0F0"/>
                </a:solidFill>
              </a:rPr>
              <a:t>14</a:t>
            </a:r>
            <a:r>
              <a:rPr lang="en-US" sz="2400" dirty="0" smtClean="0"/>
              <a:t> Therefore</a:t>
            </a:r>
            <a:r>
              <a:rPr lang="en-US" sz="2400" dirty="0"/>
              <a:t>, since the children share in flesh and blood, He Himself likewise also partook of the same, that through death He might render powerless him who had the power of death, that is, the devil, </a:t>
            </a:r>
          </a:p>
          <a:p>
            <a:r>
              <a:rPr lang="en-US" sz="2400" dirty="0" smtClean="0">
                <a:solidFill>
                  <a:srgbClr val="00B0F0"/>
                </a:solidFill>
              </a:rPr>
              <a:t>15</a:t>
            </a:r>
            <a:r>
              <a:rPr lang="en-US" sz="2400" dirty="0" smtClean="0"/>
              <a:t> and </a:t>
            </a:r>
            <a:r>
              <a:rPr lang="en-US" sz="2400" dirty="0"/>
              <a:t>might free those who through </a:t>
            </a:r>
            <a:r>
              <a:rPr lang="en-US" sz="2400" dirty="0">
                <a:solidFill>
                  <a:srgbClr val="FFFF00"/>
                </a:solidFill>
              </a:rPr>
              <a:t>fear of death </a:t>
            </a:r>
            <a:r>
              <a:rPr lang="en-US" sz="2400" dirty="0"/>
              <a:t>were subject to </a:t>
            </a:r>
            <a:r>
              <a:rPr lang="en-US" sz="2400" dirty="0">
                <a:solidFill>
                  <a:srgbClr val="FFFF00"/>
                </a:solidFill>
              </a:rPr>
              <a:t>slavery</a:t>
            </a:r>
            <a:r>
              <a:rPr lang="en-US" sz="2400" dirty="0"/>
              <a:t> all their lives. </a:t>
            </a:r>
            <a:endParaRPr lang="en-US" sz="2400" dirty="0" smtClean="0"/>
          </a:p>
          <a:p>
            <a:endParaRPr lang="en-US" sz="2400" dirty="0"/>
          </a:p>
          <a:p>
            <a:endParaRPr lang="en-US" sz="2400" dirty="0" smtClean="0"/>
          </a:p>
          <a:p>
            <a:endParaRPr lang="en-US" sz="2400" b="1" i="1" dirty="0"/>
          </a:p>
        </p:txBody>
      </p:sp>
    </p:spTree>
    <p:extLst>
      <p:ext uri="{BB962C8B-B14F-4D97-AF65-F5344CB8AC3E}">
        <p14:creationId xmlns:p14="http://schemas.microsoft.com/office/powerpoint/2010/main" val="31978320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Daniel 12:2</a:t>
            </a:r>
            <a:endParaRPr lang="en-US" sz="32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19</a:t>
            </a:r>
            <a:endParaRPr lang="en-US" sz="3200" b="1" dirty="0" smtClean="0">
              <a:solidFill>
                <a:schemeClr val="bg1"/>
              </a:solidFill>
            </a:endParaRPr>
          </a:p>
        </p:txBody>
      </p:sp>
      <p:sp>
        <p:nvSpPr>
          <p:cNvPr id="5" name="TextBox 4"/>
          <p:cNvSpPr txBox="1"/>
          <p:nvPr/>
        </p:nvSpPr>
        <p:spPr>
          <a:xfrm>
            <a:off x="406400" y="1231900"/>
            <a:ext cx="10528300" cy="4524315"/>
          </a:xfrm>
          <a:prstGeom prst="rect">
            <a:avLst/>
          </a:prstGeom>
          <a:noFill/>
        </p:spPr>
        <p:txBody>
          <a:bodyPr wrap="square" rtlCol="0">
            <a:spAutoFit/>
          </a:bodyPr>
          <a:lstStyle/>
          <a:p>
            <a:r>
              <a:rPr lang="en-US" sz="2400" dirty="0" smtClean="0">
                <a:solidFill>
                  <a:srgbClr val="FFFF00"/>
                </a:solidFill>
              </a:rPr>
              <a:t>There is nothing in the Torah that speaks of an afterlife. This is why the Sadducees rejected the belief. Scholars debate the acceptance or Daniel by the Sadducees about 150 years before Christ.</a:t>
            </a:r>
          </a:p>
          <a:p>
            <a:endParaRPr lang="en-US" sz="2400" dirty="0">
              <a:solidFill>
                <a:srgbClr val="FFFF00"/>
              </a:solidFill>
            </a:endParaRPr>
          </a:p>
          <a:p>
            <a:endParaRPr lang="en-US" sz="2400" dirty="0" smtClean="0">
              <a:solidFill>
                <a:srgbClr val="FFFF00"/>
              </a:solidFill>
            </a:endParaRPr>
          </a:p>
          <a:p>
            <a:r>
              <a:rPr lang="en-US" sz="2400" dirty="0" smtClean="0">
                <a:solidFill>
                  <a:srgbClr val="00B0F0"/>
                </a:solidFill>
              </a:rPr>
              <a:t>2</a:t>
            </a:r>
            <a:r>
              <a:rPr lang="en-US" sz="2400" dirty="0" smtClean="0"/>
              <a:t> And </a:t>
            </a:r>
            <a:r>
              <a:rPr lang="en-US" sz="2400" dirty="0"/>
              <a:t>many of those who sleep in the dust of the ground will awake, these to everlasting life, but the others to disgrace and everlasting </a:t>
            </a:r>
            <a:r>
              <a:rPr lang="en-US" sz="2400" dirty="0" smtClean="0"/>
              <a:t>contempt</a:t>
            </a:r>
            <a:r>
              <a:rPr lang="en-US" sz="2400" dirty="0"/>
              <a:t>. </a:t>
            </a:r>
            <a:endParaRPr lang="en-US" sz="2400" dirty="0" smtClean="0"/>
          </a:p>
          <a:p>
            <a:endParaRPr lang="en-US" sz="2400" dirty="0"/>
          </a:p>
          <a:p>
            <a:endParaRPr lang="en-US" sz="2400" dirty="0"/>
          </a:p>
          <a:p>
            <a:endParaRPr lang="en-US" sz="2400" dirty="0" smtClean="0"/>
          </a:p>
          <a:p>
            <a:endParaRPr lang="en-US" sz="2400" b="1" i="1" dirty="0"/>
          </a:p>
        </p:txBody>
      </p:sp>
    </p:spTree>
    <p:extLst>
      <p:ext uri="{BB962C8B-B14F-4D97-AF65-F5344CB8AC3E}">
        <p14:creationId xmlns:p14="http://schemas.microsoft.com/office/powerpoint/2010/main" val="22750266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2:1-4</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2</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rgbClr val="00B0F0"/>
                </a:solidFill>
              </a:rPr>
              <a:t>1</a:t>
            </a:r>
            <a:r>
              <a:rPr lang="en-US" sz="2400" dirty="0" smtClean="0"/>
              <a:t> For </a:t>
            </a:r>
            <a:r>
              <a:rPr lang="en-US" sz="2400" dirty="0"/>
              <a:t>this reason we must pay much closer attention to what we have heard, so that we do not drift away [from it]. </a:t>
            </a:r>
            <a:endParaRPr lang="en-US" sz="2400" dirty="0" smtClean="0"/>
          </a:p>
          <a:p>
            <a:endParaRPr lang="en-US" sz="2400" dirty="0"/>
          </a:p>
          <a:p>
            <a:r>
              <a:rPr lang="en-US" sz="2400" dirty="0" smtClean="0">
                <a:solidFill>
                  <a:srgbClr val="00B0F0"/>
                </a:solidFill>
              </a:rPr>
              <a:t>2</a:t>
            </a:r>
            <a:r>
              <a:rPr lang="en-US" sz="2400" dirty="0" smtClean="0"/>
              <a:t> For </a:t>
            </a:r>
            <a:r>
              <a:rPr lang="en-US" sz="2400" dirty="0"/>
              <a:t>if the word spoken through angels proved unalterable, and every transgression and disobedience received a just penalty, </a:t>
            </a:r>
            <a:endParaRPr lang="en-US" sz="2400" dirty="0" smtClean="0"/>
          </a:p>
          <a:p>
            <a:endParaRPr lang="en-US" sz="2400" dirty="0"/>
          </a:p>
          <a:p>
            <a:r>
              <a:rPr lang="en-US" sz="2400" dirty="0" smtClean="0">
                <a:solidFill>
                  <a:srgbClr val="00B0F0"/>
                </a:solidFill>
              </a:rPr>
              <a:t>3</a:t>
            </a:r>
            <a:r>
              <a:rPr lang="en-US" sz="2400" dirty="0" smtClean="0"/>
              <a:t> how </a:t>
            </a:r>
            <a:r>
              <a:rPr lang="en-US" sz="2400" dirty="0"/>
              <a:t>will we escape if we neglect so great a salvation? After it was at the first spoken through the Lord, </a:t>
            </a:r>
            <a:r>
              <a:rPr lang="en-US" sz="2400" dirty="0">
                <a:solidFill>
                  <a:srgbClr val="FFFF00"/>
                </a:solidFill>
              </a:rPr>
              <a:t>it was confirmed to us by those who heard, </a:t>
            </a:r>
            <a:endParaRPr lang="en-US" sz="2400" dirty="0" smtClean="0">
              <a:solidFill>
                <a:srgbClr val="FFFF00"/>
              </a:solidFill>
            </a:endParaRPr>
          </a:p>
          <a:p>
            <a:endParaRPr lang="en-US" sz="2400" dirty="0"/>
          </a:p>
          <a:p>
            <a:r>
              <a:rPr lang="en-US" sz="2400" dirty="0" smtClean="0">
                <a:solidFill>
                  <a:srgbClr val="00B0F0"/>
                </a:solidFill>
              </a:rPr>
              <a:t>4</a:t>
            </a:r>
            <a:r>
              <a:rPr lang="en-US" sz="2400" dirty="0" smtClean="0"/>
              <a:t> God </a:t>
            </a:r>
            <a:r>
              <a:rPr lang="en-US" sz="2400" dirty="0"/>
              <a:t>also testifying with them, both by signs and wonders and by various miracles and by gifts of the Holy Spirit according to His own will.</a:t>
            </a:r>
            <a:endParaRPr lang="en-US" sz="2400" b="1" i="1" dirty="0"/>
          </a:p>
        </p:txBody>
      </p:sp>
    </p:spTree>
    <p:extLst>
      <p:ext uri="{BB962C8B-B14F-4D97-AF65-F5344CB8AC3E}">
        <p14:creationId xmlns:p14="http://schemas.microsoft.com/office/powerpoint/2010/main" val="23708576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2:16-18</a:t>
            </a:r>
            <a:endParaRPr lang="en-US" sz="32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20</a:t>
            </a:r>
            <a:endParaRPr lang="en-US" sz="3200" b="1" dirty="0" smtClean="0">
              <a:solidFill>
                <a:schemeClr val="bg1"/>
              </a:solidFill>
            </a:endParaRPr>
          </a:p>
        </p:txBody>
      </p:sp>
      <p:sp>
        <p:nvSpPr>
          <p:cNvPr id="5" name="TextBox 4"/>
          <p:cNvSpPr txBox="1"/>
          <p:nvPr/>
        </p:nvSpPr>
        <p:spPr>
          <a:xfrm>
            <a:off x="406400" y="1231900"/>
            <a:ext cx="10528300" cy="4193084"/>
          </a:xfrm>
          <a:prstGeom prst="rect">
            <a:avLst/>
          </a:prstGeom>
          <a:noFill/>
        </p:spPr>
        <p:txBody>
          <a:bodyPr wrap="square" rtlCol="0">
            <a:spAutoFit/>
          </a:bodyPr>
          <a:lstStyle/>
          <a:p>
            <a:r>
              <a:rPr lang="en-US" sz="2400" dirty="0" smtClean="0">
                <a:solidFill>
                  <a:srgbClr val="00B0F0"/>
                </a:solidFill>
              </a:rPr>
              <a:t>16</a:t>
            </a:r>
            <a:r>
              <a:rPr lang="en-US" sz="2400" dirty="0" smtClean="0"/>
              <a:t> For </a:t>
            </a:r>
            <a:r>
              <a:rPr lang="en-US" sz="2400" dirty="0"/>
              <a:t>assuredly He does not give help to angels, but He gives help to the </a:t>
            </a:r>
            <a:r>
              <a:rPr lang="en-US" sz="2400" dirty="0" smtClean="0">
                <a:solidFill>
                  <a:srgbClr val="FFFF00"/>
                </a:solidFill>
              </a:rPr>
              <a:t>descendant </a:t>
            </a:r>
            <a:r>
              <a:rPr lang="en-US" sz="2400" dirty="0">
                <a:solidFill>
                  <a:srgbClr val="FFFF00"/>
                </a:solidFill>
              </a:rPr>
              <a:t>of Abraham. </a:t>
            </a:r>
            <a:endParaRPr lang="en-US" sz="2400" dirty="0" smtClean="0">
              <a:solidFill>
                <a:srgbClr val="FFFF00"/>
              </a:solidFill>
            </a:endParaRPr>
          </a:p>
          <a:p>
            <a:endParaRPr lang="en-US" sz="2400" dirty="0"/>
          </a:p>
          <a:p>
            <a:r>
              <a:rPr lang="en-US" sz="2400" dirty="0" smtClean="0">
                <a:solidFill>
                  <a:schemeClr val="tx1">
                    <a:lumMod val="50000"/>
                  </a:schemeClr>
                </a:solidFill>
              </a:rPr>
              <a:t>17 Therefore</a:t>
            </a:r>
            <a:r>
              <a:rPr lang="en-US" sz="2400" dirty="0">
                <a:solidFill>
                  <a:schemeClr val="tx1">
                    <a:lumMod val="50000"/>
                  </a:schemeClr>
                </a:solidFill>
              </a:rPr>
              <a:t>, He had to be made like His brethren in all things, so that He might become a merciful and faithful high priest in things pertaining to God, to make propitiation for the sins of the people. </a:t>
            </a:r>
            <a:endParaRPr lang="en-US" sz="2400" dirty="0" smtClean="0">
              <a:solidFill>
                <a:schemeClr val="tx1">
                  <a:lumMod val="50000"/>
                </a:schemeClr>
              </a:solidFill>
            </a:endParaRPr>
          </a:p>
          <a:p>
            <a:endParaRPr lang="en-US" sz="2400" dirty="0">
              <a:solidFill>
                <a:schemeClr val="tx1">
                  <a:lumMod val="50000"/>
                </a:schemeClr>
              </a:solidFill>
            </a:endParaRPr>
          </a:p>
          <a:p>
            <a:r>
              <a:rPr lang="en-US" sz="2400" dirty="0" smtClean="0">
                <a:solidFill>
                  <a:schemeClr val="tx1">
                    <a:lumMod val="50000"/>
                  </a:schemeClr>
                </a:solidFill>
              </a:rPr>
              <a:t>18 For </a:t>
            </a:r>
            <a:r>
              <a:rPr lang="en-US" sz="2400" dirty="0">
                <a:solidFill>
                  <a:schemeClr val="tx1">
                    <a:lumMod val="50000"/>
                  </a:schemeClr>
                </a:solidFill>
              </a:rPr>
              <a:t>since He Himself was tempted in that which He has suffered, He is able to come to the aid of those who are tempted.</a:t>
            </a:r>
          </a:p>
          <a:p>
            <a:endParaRPr lang="en-US" sz="2400" dirty="0" smtClean="0"/>
          </a:p>
          <a:p>
            <a:endParaRPr lang="en-US" sz="2400" b="1" i="1" dirty="0"/>
          </a:p>
        </p:txBody>
      </p:sp>
    </p:spTree>
    <p:extLst>
      <p:ext uri="{BB962C8B-B14F-4D97-AF65-F5344CB8AC3E}">
        <p14:creationId xmlns:p14="http://schemas.microsoft.com/office/powerpoint/2010/main" val="28850813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2:16-18</a:t>
            </a:r>
            <a:endParaRPr lang="en-US" sz="32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21</a:t>
            </a:r>
            <a:endParaRPr lang="en-US" sz="3200" b="1" dirty="0" smtClean="0">
              <a:solidFill>
                <a:schemeClr val="bg1"/>
              </a:solidFill>
            </a:endParaRPr>
          </a:p>
        </p:txBody>
      </p:sp>
      <p:sp>
        <p:nvSpPr>
          <p:cNvPr id="5" name="TextBox 4"/>
          <p:cNvSpPr txBox="1"/>
          <p:nvPr/>
        </p:nvSpPr>
        <p:spPr>
          <a:xfrm>
            <a:off x="406400" y="1231900"/>
            <a:ext cx="10528300" cy="4193084"/>
          </a:xfrm>
          <a:prstGeom prst="rect">
            <a:avLst/>
          </a:prstGeom>
          <a:noFill/>
        </p:spPr>
        <p:txBody>
          <a:bodyPr wrap="square" rtlCol="0">
            <a:spAutoFit/>
          </a:bodyPr>
          <a:lstStyle/>
          <a:p>
            <a:r>
              <a:rPr lang="en-US" sz="2400" dirty="0" smtClean="0">
                <a:solidFill>
                  <a:srgbClr val="00B0F0"/>
                </a:solidFill>
              </a:rPr>
              <a:t>16</a:t>
            </a:r>
            <a:r>
              <a:rPr lang="en-US" sz="2400" dirty="0" smtClean="0"/>
              <a:t> For </a:t>
            </a:r>
            <a:r>
              <a:rPr lang="en-US" sz="2400" dirty="0"/>
              <a:t>assuredly He does not give help to angels, but He gives help to the </a:t>
            </a:r>
            <a:r>
              <a:rPr lang="en-US" sz="2400" dirty="0" smtClean="0">
                <a:solidFill>
                  <a:srgbClr val="FFFF00"/>
                </a:solidFill>
              </a:rPr>
              <a:t>descendant </a:t>
            </a:r>
            <a:r>
              <a:rPr lang="en-US" sz="2400" dirty="0">
                <a:solidFill>
                  <a:srgbClr val="FFFF00"/>
                </a:solidFill>
              </a:rPr>
              <a:t>of Abraham. </a:t>
            </a:r>
            <a:endParaRPr lang="en-US" sz="2400" dirty="0" smtClean="0">
              <a:solidFill>
                <a:srgbClr val="FFFF00"/>
              </a:solidFill>
            </a:endParaRPr>
          </a:p>
          <a:p>
            <a:endParaRPr lang="en-US" sz="2400" dirty="0"/>
          </a:p>
          <a:p>
            <a:r>
              <a:rPr lang="en-US" sz="2400" dirty="0" smtClean="0">
                <a:solidFill>
                  <a:schemeClr val="tx1">
                    <a:lumMod val="50000"/>
                  </a:schemeClr>
                </a:solidFill>
              </a:rPr>
              <a:t>17 Therefore</a:t>
            </a:r>
            <a:r>
              <a:rPr lang="en-US" sz="2400" dirty="0">
                <a:solidFill>
                  <a:schemeClr val="tx1">
                    <a:lumMod val="50000"/>
                  </a:schemeClr>
                </a:solidFill>
              </a:rPr>
              <a:t>, He had to be made like His brethren in all things, so that He might become a merciful and faithful high priest in things pertaining to God, to make propitiation for the sins of the people. </a:t>
            </a:r>
            <a:endParaRPr lang="en-US" sz="2400" dirty="0" smtClean="0">
              <a:solidFill>
                <a:schemeClr val="tx1">
                  <a:lumMod val="50000"/>
                </a:schemeClr>
              </a:solidFill>
            </a:endParaRPr>
          </a:p>
          <a:p>
            <a:endParaRPr lang="en-US" sz="2400" dirty="0">
              <a:solidFill>
                <a:schemeClr val="tx1">
                  <a:lumMod val="50000"/>
                </a:schemeClr>
              </a:solidFill>
            </a:endParaRPr>
          </a:p>
          <a:p>
            <a:r>
              <a:rPr lang="en-US" sz="2400" dirty="0" smtClean="0">
                <a:solidFill>
                  <a:schemeClr val="tx1">
                    <a:lumMod val="50000"/>
                  </a:schemeClr>
                </a:solidFill>
              </a:rPr>
              <a:t>18 For </a:t>
            </a:r>
            <a:r>
              <a:rPr lang="en-US" sz="2400" dirty="0">
                <a:solidFill>
                  <a:schemeClr val="tx1">
                    <a:lumMod val="50000"/>
                  </a:schemeClr>
                </a:solidFill>
              </a:rPr>
              <a:t>since He Himself was tempted in that which He has suffered, He is able to come to the aid of those who are tempted.</a:t>
            </a:r>
          </a:p>
          <a:p>
            <a:endParaRPr lang="en-US" sz="2400" dirty="0" smtClean="0"/>
          </a:p>
          <a:p>
            <a:endParaRPr lang="en-US" sz="2400" b="1" i="1" dirty="0"/>
          </a:p>
        </p:txBody>
      </p:sp>
    </p:spTree>
    <p:extLst>
      <p:ext uri="{BB962C8B-B14F-4D97-AF65-F5344CB8AC3E}">
        <p14:creationId xmlns:p14="http://schemas.microsoft.com/office/powerpoint/2010/main" val="2722617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2:16-18</a:t>
            </a:r>
            <a:endParaRPr lang="en-US" sz="32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22</a:t>
            </a:r>
            <a:endParaRPr lang="en-US" sz="3200" b="1" dirty="0" smtClean="0">
              <a:solidFill>
                <a:schemeClr val="bg1"/>
              </a:solidFill>
            </a:endParaRPr>
          </a:p>
        </p:txBody>
      </p:sp>
      <p:sp>
        <p:nvSpPr>
          <p:cNvPr id="5" name="TextBox 4"/>
          <p:cNvSpPr txBox="1"/>
          <p:nvPr/>
        </p:nvSpPr>
        <p:spPr>
          <a:xfrm>
            <a:off x="406400" y="1231900"/>
            <a:ext cx="10528300" cy="4193084"/>
          </a:xfrm>
          <a:prstGeom prst="rect">
            <a:avLst/>
          </a:prstGeom>
          <a:noFill/>
        </p:spPr>
        <p:txBody>
          <a:bodyPr wrap="square" rtlCol="0">
            <a:spAutoFit/>
          </a:bodyPr>
          <a:lstStyle/>
          <a:p>
            <a:r>
              <a:rPr lang="en-US" sz="2400" dirty="0" smtClean="0">
                <a:solidFill>
                  <a:schemeClr val="tx1">
                    <a:lumMod val="50000"/>
                  </a:schemeClr>
                </a:solidFill>
              </a:rPr>
              <a:t>16 For </a:t>
            </a:r>
            <a:r>
              <a:rPr lang="en-US" sz="2400" dirty="0">
                <a:solidFill>
                  <a:schemeClr val="tx1">
                    <a:lumMod val="50000"/>
                  </a:schemeClr>
                </a:solidFill>
              </a:rPr>
              <a:t>assuredly He does not give help to angels, but He gives help to the descendant of Abraham. </a:t>
            </a:r>
            <a:endParaRPr lang="en-US" sz="2400" dirty="0" smtClean="0">
              <a:solidFill>
                <a:schemeClr val="tx1">
                  <a:lumMod val="50000"/>
                </a:schemeClr>
              </a:solidFill>
            </a:endParaRPr>
          </a:p>
          <a:p>
            <a:endParaRPr lang="en-US" sz="2400" dirty="0"/>
          </a:p>
          <a:p>
            <a:r>
              <a:rPr lang="en-US" sz="2400" dirty="0" smtClean="0">
                <a:solidFill>
                  <a:srgbClr val="00B0F0"/>
                </a:solidFill>
              </a:rPr>
              <a:t>17</a:t>
            </a:r>
            <a:r>
              <a:rPr lang="en-US" sz="2400" dirty="0" smtClean="0"/>
              <a:t> Therefore</a:t>
            </a:r>
            <a:r>
              <a:rPr lang="en-US" sz="2400" dirty="0"/>
              <a:t>, He had to be made like His brethren in all things, so that He might become a merciful and faithful high priest in things pertaining to God, to make propitiation for the sins of the people. </a:t>
            </a:r>
            <a:endParaRPr lang="en-US" sz="2400" dirty="0" smtClean="0"/>
          </a:p>
          <a:p>
            <a:endParaRPr lang="en-US" sz="2400" dirty="0"/>
          </a:p>
          <a:p>
            <a:r>
              <a:rPr lang="en-US" sz="2400" dirty="0" smtClean="0">
                <a:solidFill>
                  <a:srgbClr val="00B0F0"/>
                </a:solidFill>
              </a:rPr>
              <a:t>18</a:t>
            </a:r>
            <a:r>
              <a:rPr lang="en-US" sz="2400" dirty="0" smtClean="0"/>
              <a:t> For </a:t>
            </a:r>
            <a:r>
              <a:rPr lang="en-US" sz="2400" dirty="0"/>
              <a:t>since He Himself was tempted in that which He has suffered, He is able to come to the aid of those who are tempted.</a:t>
            </a:r>
          </a:p>
          <a:p>
            <a:endParaRPr lang="en-US" sz="2400" dirty="0" smtClean="0"/>
          </a:p>
          <a:p>
            <a:endParaRPr lang="en-US" sz="2400" b="1" i="1" dirty="0"/>
          </a:p>
        </p:txBody>
      </p:sp>
    </p:spTree>
    <p:extLst>
      <p:ext uri="{BB962C8B-B14F-4D97-AF65-F5344CB8AC3E}">
        <p14:creationId xmlns:p14="http://schemas.microsoft.com/office/powerpoint/2010/main" val="21016485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3:12-14</a:t>
            </a:r>
            <a:endParaRPr lang="en-US" sz="32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23</a:t>
            </a:r>
            <a:endParaRPr lang="en-US" sz="3200" b="1" dirty="0" smtClean="0">
              <a:solidFill>
                <a:schemeClr val="bg1"/>
              </a:solidFill>
            </a:endParaRPr>
          </a:p>
        </p:txBody>
      </p:sp>
      <p:sp>
        <p:nvSpPr>
          <p:cNvPr id="5" name="TextBox 4"/>
          <p:cNvSpPr txBox="1"/>
          <p:nvPr/>
        </p:nvSpPr>
        <p:spPr>
          <a:xfrm>
            <a:off x="406400" y="1231900"/>
            <a:ext cx="10528300" cy="3785652"/>
          </a:xfrm>
          <a:prstGeom prst="rect">
            <a:avLst/>
          </a:prstGeom>
          <a:noFill/>
        </p:spPr>
        <p:txBody>
          <a:bodyPr wrap="square" rtlCol="0">
            <a:spAutoFit/>
          </a:bodyPr>
          <a:lstStyle/>
          <a:p>
            <a:r>
              <a:rPr lang="en-US" sz="2400" dirty="0" smtClean="0">
                <a:solidFill>
                  <a:srgbClr val="00B0F0"/>
                </a:solidFill>
              </a:rPr>
              <a:t>12</a:t>
            </a:r>
            <a:r>
              <a:rPr lang="en-US" sz="2400" dirty="0" smtClean="0"/>
              <a:t> Take </a:t>
            </a:r>
            <a:r>
              <a:rPr lang="en-US" sz="2400" dirty="0"/>
              <a:t>care, brethren, that there not be in any one of you an evil, unbelieving heart that </a:t>
            </a:r>
            <a:r>
              <a:rPr lang="en-US" sz="2400" dirty="0">
                <a:solidFill>
                  <a:srgbClr val="FFFF00"/>
                </a:solidFill>
              </a:rPr>
              <a:t>falls away</a:t>
            </a:r>
            <a:r>
              <a:rPr lang="en-US" sz="2400" dirty="0"/>
              <a:t> from the living God. </a:t>
            </a:r>
            <a:endParaRPr lang="en-US" sz="2400" dirty="0" smtClean="0"/>
          </a:p>
          <a:p>
            <a:endParaRPr lang="en-US" sz="2400" dirty="0"/>
          </a:p>
          <a:p>
            <a:r>
              <a:rPr lang="en-US" sz="2400" dirty="0" smtClean="0">
                <a:solidFill>
                  <a:schemeClr val="bg1">
                    <a:lumMod val="50000"/>
                    <a:lumOff val="50000"/>
                  </a:schemeClr>
                </a:solidFill>
              </a:rPr>
              <a:t>13 But </a:t>
            </a:r>
            <a:r>
              <a:rPr lang="en-US" sz="2400" dirty="0">
                <a:solidFill>
                  <a:schemeClr val="bg1">
                    <a:lumMod val="50000"/>
                    <a:lumOff val="50000"/>
                  </a:schemeClr>
                </a:solidFill>
              </a:rPr>
              <a:t>encourage one another day after day, as long as it is [still] called "Today," so that none of you will be hardened by the deceitfulness of sin. </a:t>
            </a:r>
            <a:endParaRPr lang="en-US" sz="2400" dirty="0" smtClean="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14 For </a:t>
            </a:r>
            <a:r>
              <a:rPr lang="en-US" sz="2400" dirty="0">
                <a:solidFill>
                  <a:schemeClr val="bg1">
                    <a:lumMod val="50000"/>
                    <a:lumOff val="50000"/>
                  </a:schemeClr>
                </a:solidFill>
              </a:rPr>
              <a:t>we have become partakers of Christ, if we hold fast the beginning of our assurance firm until the end,</a:t>
            </a:r>
            <a:endParaRPr lang="en-US" sz="2400" dirty="0" smtClean="0">
              <a:solidFill>
                <a:schemeClr val="bg1">
                  <a:lumMod val="50000"/>
                  <a:lumOff val="50000"/>
                </a:schemeClr>
              </a:solidFill>
            </a:endParaRPr>
          </a:p>
          <a:p>
            <a:endParaRPr lang="en-US" sz="2400" b="1" i="1" dirty="0"/>
          </a:p>
        </p:txBody>
      </p:sp>
    </p:spTree>
    <p:extLst>
      <p:ext uri="{BB962C8B-B14F-4D97-AF65-F5344CB8AC3E}">
        <p14:creationId xmlns:p14="http://schemas.microsoft.com/office/powerpoint/2010/main" val="38754380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3:12-14</a:t>
            </a:r>
            <a:endParaRPr lang="en-US" sz="32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24</a:t>
            </a:r>
            <a:endParaRPr lang="en-US" sz="3200" b="1" dirty="0" smtClean="0">
              <a:solidFill>
                <a:schemeClr val="bg1"/>
              </a:solidFill>
            </a:endParaRPr>
          </a:p>
        </p:txBody>
      </p:sp>
      <p:sp>
        <p:nvSpPr>
          <p:cNvPr id="5" name="TextBox 4"/>
          <p:cNvSpPr txBox="1"/>
          <p:nvPr/>
        </p:nvSpPr>
        <p:spPr>
          <a:xfrm>
            <a:off x="406400" y="1231900"/>
            <a:ext cx="10528300" cy="3785652"/>
          </a:xfrm>
          <a:prstGeom prst="rect">
            <a:avLst/>
          </a:prstGeom>
          <a:noFill/>
        </p:spPr>
        <p:txBody>
          <a:bodyPr wrap="square" rtlCol="0">
            <a:spAutoFit/>
          </a:bodyPr>
          <a:lstStyle/>
          <a:p>
            <a:r>
              <a:rPr lang="en-US" sz="2400" dirty="0" smtClean="0">
                <a:solidFill>
                  <a:schemeClr val="bg1">
                    <a:lumMod val="50000"/>
                    <a:lumOff val="50000"/>
                  </a:schemeClr>
                </a:solidFill>
              </a:rPr>
              <a:t>12 Take </a:t>
            </a:r>
            <a:r>
              <a:rPr lang="en-US" sz="2400" dirty="0">
                <a:solidFill>
                  <a:schemeClr val="bg1">
                    <a:lumMod val="50000"/>
                    <a:lumOff val="50000"/>
                  </a:schemeClr>
                </a:solidFill>
              </a:rPr>
              <a:t>care, brethren, that there not be in any one of you an evil, unbelieving heart that falls away from the living God</a:t>
            </a:r>
            <a:r>
              <a:rPr lang="en-US" sz="2400" dirty="0"/>
              <a:t>. </a:t>
            </a:r>
            <a:endParaRPr lang="en-US" sz="2400" dirty="0" smtClean="0"/>
          </a:p>
          <a:p>
            <a:endParaRPr lang="en-US" sz="2400" dirty="0"/>
          </a:p>
          <a:p>
            <a:r>
              <a:rPr lang="en-US" sz="2400" dirty="0" smtClean="0">
                <a:solidFill>
                  <a:schemeClr val="bg1">
                    <a:lumMod val="50000"/>
                    <a:lumOff val="50000"/>
                  </a:schemeClr>
                </a:solidFill>
              </a:rPr>
              <a:t>13 But </a:t>
            </a:r>
            <a:r>
              <a:rPr lang="en-US" sz="2400" dirty="0">
                <a:solidFill>
                  <a:schemeClr val="bg1">
                    <a:lumMod val="50000"/>
                    <a:lumOff val="50000"/>
                  </a:schemeClr>
                </a:solidFill>
              </a:rPr>
              <a:t>encourage one another day after day, as long as it is [still] called "Today," so that none of you will be hardened by the deceitfulness of sin. </a:t>
            </a:r>
            <a:endParaRPr lang="en-US" sz="2400" dirty="0" smtClean="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14 For </a:t>
            </a:r>
            <a:r>
              <a:rPr lang="en-US" sz="2400" dirty="0">
                <a:solidFill>
                  <a:schemeClr val="bg1">
                    <a:lumMod val="50000"/>
                    <a:lumOff val="50000"/>
                  </a:schemeClr>
                </a:solidFill>
              </a:rPr>
              <a:t>we have become partakers of Christ, if we hold fast the beginning of our assurance firm until the end,</a:t>
            </a:r>
            <a:endParaRPr lang="en-US" sz="2400" dirty="0" smtClean="0">
              <a:solidFill>
                <a:schemeClr val="bg1">
                  <a:lumMod val="50000"/>
                  <a:lumOff val="50000"/>
                </a:schemeClr>
              </a:solidFill>
            </a:endParaRPr>
          </a:p>
          <a:p>
            <a:endParaRPr lang="en-US" sz="2400" b="1" i="1" dirty="0"/>
          </a:p>
        </p:txBody>
      </p:sp>
      <p:sp>
        <p:nvSpPr>
          <p:cNvPr id="6" name="TextBox 5"/>
          <p:cNvSpPr txBox="1"/>
          <p:nvPr/>
        </p:nvSpPr>
        <p:spPr>
          <a:xfrm>
            <a:off x="1231900" y="2057400"/>
            <a:ext cx="9118600" cy="3570208"/>
          </a:xfrm>
          <a:prstGeom prst="rect">
            <a:avLst/>
          </a:prstGeom>
          <a:solidFill>
            <a:srgbClr val="FF0000"/>
          </a:solidFill>
        </p:spPr>
        <p:txBody>
          <a:bodyPr wrap="square" rtlCol="0">
            <a:spAutoFit/>
          </a:bodyPr>
          <a:lstStyle/>
          <a:p>
            <a:pPr algn="ctr"/>
            <a:r>
              <a:rPr lang="en-US" sz="2800" b="1" dirty="0"/>
              <a:t>◄ 868. </a:t>
            </a:r>
            <a:r>
              <a:rPr lang="en-US" sz="2800" b="1" dirty="0" err="1"/>
              <a:t>aphistémi</a:t>
            </a:r>
            <a:r>
              <a:rPr lang="en-US" sz="2800" b="1" dirty="0"/>
              <a:t> </a:t>
            </a:r>
            <a:r>
              <a:rPr lang="en-US" sz="2800" b="1" dirty="0" smtClean="0"/>
              <a:t>►</a:t>
            </a:r>
          </a:p>
          <a:p>
            <a:endParaRPr lang="en-US" dirty="0" smtClean="0"/>
          </a:p>
          <a:p>
            <a:pPr algn="ctr"/>
            <a:r>
              <a:rPr lang="en-US" dirty="0" smtClean="0">
                <a:solidFill>
                  <a:schemeClr val="bg1"/>
                </a:solidFill>
              </a:rPr>
              <a:t>Pronunciation</a:t>
            </a:r>
            <a:r>
              <a:rPr lang="en-US" dirty="0">
                <a:solidFill>
                  <a:schemeClr val="bg1"/>
                </a:solidFill>
              </a:rPr>
              <a:t>: </a:t>
            </a:r>
            <a:r>
              <a:rPr lang="en-US" dirty="0" smtClean="0">
                <a:solidFill>
                  <a:schemeClr val="bg1"/>
                </a:solidFill>
              </a:rPr>
              <a:t>ah-FIS-</a:t>
            </a:r>
            <a:r>
              <a:rPr lang="en-US" dirty="0" err="1" smtClean="0">
                <a:solidFill>
                  <a:schemeClr val="bg1"/>
                </a:solidFill>
              </a:rPr>
              <a:t>tay</a:t>
            </a:r>
            <a:r>
              <a:rPr lang="en-US" dirty="0" smtClean="0">
                <a:solidFill>
                  <a:schemeClr val="bg1"/>
                </a:solidFill>
              </a:rPr>
              <a:t>-</a:t>
            </a:r>
            <a:r>
              <a:rPr lang="en-US" dirty="0" err="1" smtClean="0">
                <a:solidFill>
                  <a:schemeClr val="bg1"/>
                </a:solidFill>
              </a:rPr>
              <a:t>mee</a:t>
            </a:r>
            <a:endParaRPr lang="en-US" dirty="0" smtClean="0">
              <a:solidFill>
                <a:schemeClr val="bg1"/>
              </a:solidFill>
            </a:endParaRPr>
          </a:p>
          <a:p>
            <a:pPr algn="ctr"/>
            <a:endParaRPr lang="en-US" dirty="0">
              <a:solidFill>
                <a:schemeClr val="bg1"/>
              </a:solidFill>
            </a:endParaRPr>
          </a:p>
          <a:p>
            <a:r>
              <a:rPr lang="en-US" sz="2400" dirty="0"/>
              <a:t>The verb appears fourteen times and consistently describes an act of </a:t>
            </a:r>
            <a:r>
              <a:rPr lang="en-US" sz="2400" dirty="0">
                <a:solidFill>
                  <a:srgbClr val="FFFF00"/>
                </a:solidFill>
              </a:rPr>
              <a:t>stepping away—from </a:t>
            </a:r>
            <a:r>
              <a:rPr lang="en-US" sz="2400" dirty="0"/>
              <a:t>a place, a person, </a:t>
            </a:r>
            <a:r>
              <a:rPr lang="en-US" sz="2400" b="1" dirty="0">
                <a:solidFill>
                  <a:srgbClr val="FFFF00"/>
                </a:solidFill>
              </a:rPr>
              <a:t>a commitment,</a:t>
            </a:r>
            <a:r>
              <a:rPr lang="en-US" sz="2400" dirty="0"/>
              <a:t> or from evil itself. The contexts cluster around five themes: (1) physical departure, (2) divine deliverance, </a:t>
            </a:r>
            <a:r>
              <a:rPr lang="en-US" sz="2400" b="1" dirty="0">
                <a:solidFill>
                  <a:srgbClr val="FFFF00"/>
                </a:solidFill>
              </a:rPr>
              <a:t>(3) apostasy, </a:t>
            </a:r>
            <a:r>
              <a:rPr lang="en-US" sz="2400" dirty="0"/>
              <a:t>(4) pastoral withdrawal from opposition, and (5) direct commands to separate from wickedness</a:t>
            </a:r>
          </a:p>
        </p:txBody>
      </p:sp>
    </p:spTree>
    <p:extLst>
      <p:ext uri="{BB962C8B-B14F-4D97-AF65-F5344CB8AC3E}">
        <p14:creationId xmlns:p14="http://schemas.microsoft.com/office/powerpoint/2010/main" val="41065427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3:12-14</a:t>
            </a:r>
            <a:endParaRPr lang="en-US" sz="32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25</a:t>
            </a:r>
            <a:endParaRPr lang="en-US" sz="3200" b="1" dirty="0" smtClean="0">
              <a:solidFill>
                <a:schemeClr val="bg1"/>
              </a:solidFill>
            </a:endParaRPr>
          </a:p>
        </p:txBody>
      </p:sp>
      <p:sp>
        <p:nvSpPr>
          <p:cNvPr id="5" name="TextBox 4"/>
          <p:cNvSpPr txBox="1"/>
          <p:nvPr/>
        </p:nvSpPr>
        <p:spPr>
          <a:xfrm>
            <a:off x="406400" y="1231900"/>
            <a:ext cx="10528300" cy="3785652"/>
          </a:xfrm>
          <a:prstGeom prst="rect">
            <a:avLst/>
          </a:prstGeom>
          <a:noFill/>
        </p:spPr>
        <p:txBody>
          <a:bodyPr wrap="square" rtlCol="0">
            <a:spAutoFit/>
          </a:bodyPr>
          <a:lstStyle/>
          <a:p>
            <a:r>
              <a:rPr lang="en-US" sz="2400" dirty="0" smtClean="0">
                <a:solidFill>
                  <a:schemeClr val="bg1">
                    <a:lumMod val="50000"/>
                    <a:lumOff val="50000"/>
                  </a:schemeClr>
                </a:solidFill>
              </a:rPr>
              <a:t>12 Take </a:t>
            </a:r>
            <a:r>
              <a:rPr lang="en-US" sz="2400" dirty="0">
                <a:solidFill>
                  <a:schemeClr val="bg1">
                    <a:lumMod val="50000"/>
                    <a:lumOff val="50000"/>
                  </a:schemeClr>
                </a:solidFill>
              </a:rPr>
              <a:t>care, brethren, that there not be in any one of you an evil, unbelieving heart that falls away from the living God. </a:t>
            </a:r>
            <a:endParaRPr lang="en-US" sz="2400" dirty="0" smtClean="0">
              <a:solidFill>
                <a:schemeClr val="bg1">
                  <a:lumMod val="50000"/>
                  <a:lumOff val="50000"/>
                </a:schemeClr>
              </a:solidFill>
            </a:endParaRPr>
          </a:p>
          <a:p>
            <a:endParaRPr lang="en-US" sz="2400" dirty="0"/>
          </a:p>
          <a:p>
            <a:r>
              <a:rPr lang="en-US" sz="2400" dirty="0" smtClean="0">
                <a:solidFill>
                  <a:srgbClr val="00B0F0"/>
                </a:solidFill>
              </a:rPr>
              <a:t>13</a:t>
            </a:r>
            <a:r>
              <a:rPr lang="en-US" sz="2400" dirty="0" smtClean="0"/>
              <a:t> But </a:t>
            </a:r>
            <a:r>
              <a:rPr lang="en-US" sz="2400" dirty="0"/>
              <a:t>encourage one another day after day, as long as it is [still] called "Today," so that none of you will be </a:t>
            </a:r>
            <a:r>
              <a:rPr lang="en-US" sz="2400" dirty="0">
                <a:solidFill>
                  <a:srgbClr val="FFFF00"/>
                </a:solidFill>
              </a:rPr>
              <a:t>hardened</a:t>
            </a:r>
            <a:r>
              <a:rPr lang="en-US" sz="2400" dirty="0"/>
              <a:t> by the deceitfulness of sin. </a:t>
            </a:r>
            <a:endParaRPr lang="en-US" sz="2400" dirty="0" smtClean="0"/>
          </a:p>
          <a:p>
            <a:endParaRPr lang="en-US" sz="2400" dirty="0"/>
          </a:p>
          <a:p>
            <a:r>
              <a:rPr lang="en-US" sz="2400" dirty="0" smtClean="0">
                <a:solidFill>
                  <a:srgbClr val="00B0F0"/>
                </a:solidFill>
              </a:rPr>
              <a:t>14</a:t>
            </a:r>
            <a:r>
              <a:rPr lang="en-US" sz="2400" dirty="0" smtClean="0"/>
              <a:t> For </a:t>
            </a:r>
            <a:r>
              <a:rPr lang="en-US" sz="2400" dirty="0"/>
              <a:t>we have become partakers of Christ, </a:t>
            </a:r>
            <a:r>
              <a:rPr lang="en-US" sz="2400" b="1" i="1" u="sng" dirty="0">
                <a:solidFill>
                  <a:srgbClr val="FF0000"/>
                </a:solidFill>
              </a:rPr>
              <a:t>if</a:t>
            </a:r>
            <a:r>
              <a:rPr lang="en-US" sz="2400" dirty="0">
                <a:solidFill>
                  <a:srgbClr val="FFFF00"/>
                </a:solidFill>
              </a:rPr>
              <a:t> we hold fast the beginning of our assurance firm until the end,</a:t>
            </a:r>
            <a:endParaRPr lang="en-US" sz="2400" dirty="0" smtClean="0">
              <a:solidFill>
                <a:srgbClr val="FFFF00"/>
              </a:solidFill>
            </a:endParaRPr>
          </a:p>
          <a:p>
            <a:endParaRPr lang="en-US" sz="2400" b="1" i="1" dirty="0"/>
          </a:p>
        </p:txBody>
      </p:sp>
    </p:spTree>
    <p:extLst>
      <p:ext uri="{BB962C8B-B14F-4D97-AF65-F5344CB8AC3E}">
        <p14:creationId xmlns:p14="http://schemas.microsoft.com/office/powerpoint/2010/main" val="38470910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3:12-14</a:t>
            </a:r>
            <a:endParaRPr lang="en-US" sz="32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26</a:t>
            </a:r>
            <a:endParaRPr lang="en-US" sz="3200" b="1" dirty="0" smtClean="0">
              <a:solidFill>
                <a:schemeClr val="bg1"/>
              </a:solidFill>
            </a:endParaRPr>
          </a:p>
        </p:txBody>
      </p:sp>
      <p:sp>
        <p:nvSpPr>
          <p:cNvPr id="5" name="TextBox 4"/>
          <p:cNvSpPr txBox="1"/>
          <p:nvPr/>
        </p:nvSpPr>
        <p:spPr>
          <a:xfrm>
            <a:off x="406400" y="1231900"/>
            <a:ext cx="10528300" cy="3785652"/>
          </a:xfrm>
          <a:prstGeom prst="rect">
            <a:avLst/>
          </a:prstGeom>
          <a:noFill/>
        </p:spPr>
        <p:txBody>
          <a:bodyPr wrap="square" rtlCol="0">
            <a:spAutoFit/>
          </a:bodyPr>
          <a:lstStyle/>
          <a:p>
            <a:r>
              <a:rPr lang="en-US" sz="2400" dirty="0" smtClean="0">
                <a:solidFill>
                  <a:srgbClr val="00B0F0"/>
                </a:solidFill>
              </a:rPr>
              <a:t>12</a:t>
            </a:r>
            <a:r>
              <a:rPr lang="en-US" sz="2400" dirty="0" smtClean="0"/>
              <a:t> Take </a:t>
            </a:r>
            <a:r>
              <a:rPr lang="en-US" sz="2400" dirty="0"/>
              <a:t>care, brethren, that there not be in any one of you an evil, unbelieving heart that falls away from the living God. </a:t>
            </a:r>
            <a:endParaRPr lang="en-US" sz="2400" dirty="0" smtClean="0"/>
          </a:p>
          <a:p>
            <a:endParaRPr lang="en-US" sz="2400" dirty="0"/>
          </a:p>
          <a:p>
            <a:r>
              <a:rPr lang="en-US" sz="2400" dirty="0" smtClean="0">
                <a:solidFill>
                  <a:srgbClr val="00B0F0"/>
                </a:solidFill>
              </a:rPr>
              <a:t>13</a:t>
            </a:r>
            <a:r>
              <a:rPr lang="en-US" sz="2400" dirty="0" smtClean="0"/>
              <a:t> But </a:t>
            </a:r>
            <a:r>
              <a:rPr lang="en-US" sz="2400" dirty="0"/>
              <a:t>encourage one another day after day, as long as it is [still] called "Today," so that none of you will be hardened by the deceitfulness of sin. </a:t>
            </a:r>
            <a:endParaRPr lang="en-US" sz="2400" dirty="0" smtClean="0"/>
          </a:p>
          <a:p>
            <a:endParaRPr lang="en-US" sz="2400" dirty="0"/>
          </a:p>
          <a:p>
            <a:r>
              <a:rPr lang="en-US" sz="2400" dirty="0" smtClean="0">
                <a:solidFill>
                  <a:srgbClr val="00B0F0"/>
                </a:solidFill>
              </a:rPr>
              <a:t>14</a:t>
            </a:r>
            <a:r>
              <a:rPr lang="en-US" sz="2400" dirty="0" smtClean="0"/>
              <a:t> For </a:t>
            </a:r>
            <a:r>
              <a:rPr lang="en-US" sz="2400" dirty="0"/>
              <a:t>we have become partakers of Christ, </a:t>
            </a:r>
            <a:r>
              <a:rPr lang="en-US" sz="2400" b="1" i="1" u="sng" dirty="0">
                <a:solidFill>
                  <a:srgbClr val="FF0000"/>
                </a:solidFill>
              </a:rPr>
              <a:t>if</a:t>
            </a:r>
            <a:r>
              <a:rPr lang="en-US" sz="2400" dirty="0">
                <a:solidFill>
                  <a:srgbClr val="FFFF00"/>
                </a:solidFill>
              </a:rPr>
              <a:t> we hold fast the beginning of our assurance firm until the end,</a:t>
            </a:r>
            <a:endParaRPr lang="en-US" sz="2400" dirty="0" smtClean="0">
              <a:solidFill>
                <a:srgbClr val="FFFF00"/>
              </a:solidFill>
            </a:endParaRPr>
          </a:p>
          <a:p>
            <a:endParaRPr lang="en-US" sz="2400" b="1" i="1" dirty="0"/>
          </a:p>
        </p:txBody>
      </p:sp>
      <p:sp>
        <p:nvSpPr>
          <p:cNvPr id="2" name="TextBox 1"/>
          <p:cNvSpPr txBox="1"/>
          <p:nvPr/>
        </p:nvSpPr>
        <p:spPr>
          <a:xfrm>
            <a:off x="901700" y="2171700"/>
            <a:ext cx="9791700" cy="3016210"/>
          </a:xfrm>
          <a:prstGeom prst="rect">
            <a:avLst/>
          </a:prstGeom>
          <a:solidFill>
            <a:srgbClr val="FF0000"/>
          </a:solidFill>
        </p:spPr>
        <p:txBody>
          <a:bodyPr wrap="square" rtlCol="0">
            <a:spAutoFit/>
          </a:bodyPr>
          <a:lstStyle/>
          <a:p>
            <a:pPr algn="ctr"/>
            <a:r>
              <a:rPr lang="en-US" sz="2800" b="1" dirty="0"/>
              <a:t>◄ 1437. </a:t>
            </a:r>
            <a:r>
              <a:rPr lang="en-US" sz="2800" b="1" dirty="0" err="1"/>
              <a:t>ean</a:t>
            </a:r>
            <a:r>
              <a:rPr lang="en-US" sz="2800" b="1" dirty="0"/>
              <a:t> </a:t>
            </a:r>
            <a:r>
              <a:rPr lang="en-US" sz="2800" b="1" dirty="0" smtClean="0"/>
              <a:t>►</a:t>
            </a:r>
          </a:p>
          <a:p>
            <a:endParaRPr lang="en-US" dirty="0"/>
          </a:p>
          <a:p>
            <a:r>
              <a:rPr lang="en-US" sz="2400" dirty="0"/>
              <a:t>Part of Speech: </a:t>
            </a:r>
            <a:r>
              <a:rPr lang="en-US" sz="2400" dirty="0">
                <a:solidFill>
                  <a:srgbClr val="FFFF00"/>
                </a:solidFill>
              </a:rPr>
              <a:t>Conditional Particle Or </a:t>
            </a:r>
            <a:r>
              <a:rPr lang="en-US" sz="2400" dirty="0" smtClean="0">
                <a:solidFill>
                  <a:srgbClr val="FFFF00"/>
                </a:solidFill>
              </a:rPr>
              <a:t>Conjunction</a:t>
            </a:r>
          </a:p>
          <a:p>
            <a:endParaRPr lang="en-US" sz="2400" dirty="0" smtClean="0"/>
          </a:p>
          <a:p>
            <a:r>
              <a:rPr lang="en-US" sz="2400" dirty="0" smtClean="0"/>
              <a:t>A </a:t>
            </a:r>
            <a:r>
              <a:rPr lang="en-US" sz="2400" dirty="0"/>
              <a:t>conditional particle (derived from </a:t>
            </a:r>
            <a:r>
              <a:rPr lang="en-US" sz="2400" dirty="0" err="1"/>
              <a:t>εἰ</a:t>
            </a:r>
            <a:r>
              <a:rPr lang="en-US" sz="2400" dirty="0"/>
              <a:t> </a:t>
            </a:r>
            <a:r>
              <a:rPr lang="en-US" sz="2400" dirty="0" err="1"/>
              <a:t>ἄν</a:t>
            </a:r>
            <a:r>
              <a:rPr lang="en-US" sz="2400" dirty="0"/>
              <a:t>), which makes reference to time and to experience, introducing something future, but </a:t>
            </a:r>
            <a:r>
              <a:rPr lang="en-US" sz="2400" dirty="0">
                <a:solidFill>
                  <a:srgbClr val="FFFF00"/>
                </a:solidFill>
              </a:rPr>
              <a:t>not determining, before the event</a:t>
            </a:r>
            <a:r>
              <a:rPr lang="en-US" sz="2400" dirty="0"/>
              <a:t>, whether it is certainly to take place; if, in </a:t>
            </a:r>
            <a:r>
              <a:rPr lang="en-US" sz="2400" dirty="0" smtClean="0"/>
              <a:t>case</a:t>
            </a:r>
            <a:endParaRPr lang="en-US" sz="2400" dirty="0"/>
          </a:p>
        </p:txBody>
      </p:sp>
    </p:spTree>
    <p:extLst>
      <p:ext uri="{BB962C8B-B14F-4D97-AF65-F5344CB8AC3E}">
        <p14:creationId xmlns:p14="http://schemas.microsoft.com/office/powerpoint/2010/main" val="4657454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3:12-14</a:t>
            </a:r>
            <a:endParaRPr lang="en-US" sz="32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27</a:t>
            </a:r>
            <a:endParaRPr lang="en-US" sz="3200" b="1" dirty="0" smtClean="0">
              <a:solidFill>
                <a:schemeClr val="bg1"/>
              </a:solidFill>
            </a:endParaRPr>
          </a:p>
        </p:txBody>
      </p:sp>
      <p:sp>
        <p:nvSpPr>
          <p:cNvPr id="5" name="TextBox 4"/>
          <p:cNvSpPr txBox="1"/>
          <p:nvPr/>
        </p:nvSpPr>
        <p:spPr>
          <a:xfrm>
            <a:off x="406400" y="1231900"/>
            <a:ext cx="10528300" cy="3785652"/>
          </a:xfrm>
          <a:prstGeom prst="rect">
            <a:avLst/>
          </a:prstGeom>
          <a:noFill/>
        </p:spPr>
        <p:txBody>
          <a:bodyPr wrap="square" rtlCol="0">
            <a:spAutoFit/>
          </a:bodyPr>
          <a:lstStyle/>
          <a:p>
            <a:r>
              <a:rPr lang="en-US" sz="2400" dirty="0" smtClean="0">
                <a:solidFill>
                  <a:srgbClr val="00B0F0"/>
                </a:solidFill>
              </a:rPr>
              <a:t>12</a:t>
            </a:r>
            <a:r>
              <a:rPr lang="en-US" sz="2400" dirty="0" smtClean="0"/>
              <a:t> Take </a:t>
            </a:r>
            <a:r>
              <a:rPr lang="en-US" sz="2400" dirty="0"/>
              <a:t>care, brethren, that there not be in any one of you an evil, unbelieving heart that falls away from the living God. </a:t>
            </a:r>
            <a:endParaRPr lang="en-US" sz="2400" dirty="0" smtClean="0"/>
          </a:p>
          <a:p>
            <a:endParaRPr lang="en-US" sz="2400" dirty="0"/>
          </a:p>
          <a:p>
            <a:r>
              <a:rPr lang="en-US" sz="2400" dirty="0" smtClean="0">
                <a:solidFill>
                  <a:srgbClr val="00B0F0"/>
                </a:solidFill>
              </a:rPr>
              <a:t>13</a:t>
            </a:r>
            <a:r>
              <a:rPr lang="en-US" sz="2400" dirty="0" smtClean="0"/>
              <a:t> But </a:t>
            </a:r>
            <a:r>
              <a:rPr lang="en-US" sz="2400" dirty="0"/>
              <a:t>encourage one another day after day, as long as it is [still] called "Today," so that none of you will be hardened by the deceitfulness of sin. </a:t>
            </a:r>
            <a:endParaRPr lang="en-US" sz="2400" dirty="0" smtClean="0"/>
          </a:p>
          <a:p>
            <a:endParaRPr lang="en-US" sz="2400" dirty="0"/>
          </a:p>
          <a:p>
            <a:r>
              <a:rPr lang="en-US" sz="2400" dirty="0" smtClean="0">
                <a:solidFill>
                  <a:srgbClr val="00B0F0"/>
                </a:solidFill>
              </a:rPr>
              <a:t>14</a:t>
            </a:r>
            <a:r>
              <a:rPr lang="en-US" sz="2400" dirty="0" smtClean="0"/>
              <a:t> For </a:t>
            </a:r>
            <a:r>
              <a:rPr lang="en-US" sz="2400" dirty="0"/>
              <a:t>we have become partakers of Christ, </a:t>
            </a:r>
            <a:r>
              <a:rPr lang="en-US" sz="2400" b="1" i="1" u="sng" dirty="0">
                <a:solidFill>
                  <a:srgbClr val="FF0000"/>
                </a:solidFill>
              </a:rPr>
              <a:t>if</a:t>
            </a:r>
            <a:r>
              <a:rPr lang="en-US" sz="2400" dirty="0">
                <a:solidFill>
                  <a:srgbClr val="FFFF00"/>
                </a:solidFill>
              </a:rPr>
              <a:t> we hold fast the beginning of our assurance firm until the end,</a:t>
            </a:r>
            <a:endParaRPr lang="en-US" sz="2400" dirty="0" smtClean="0">
              <a:solidFill>
                <a:srgbClr val="FFFF00"/>
              </a:solidFill>
            </a:endParaRPr>
          </a:p>
          <a:p>
            <a:endParaRPr lang="en-US" sz="2400" b="1" i="1" dirty="0"/>
          </a:p>
        </p:txBody>
      </p:sp>
    </p:spTree>
    <p:extLst>
      <p:ext uri="{BB962C8B-B14F-4D97-AF65-F5344CB8AC3E}">
        <p14:creationId xmlns:p14="http://schemas.microsoft.com/office/powerpoint/2010/main" val="10793354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8800" y="279400"/>
            <a:ext cx="9421813" cy="838200"/>
          </a:xfrm>
        </p:spPr>
        <p:txBody>
          <a:bodyPr>
            <a:noAutofit/>
          </a:bodyPr>
          <a:lstStyle/>
          <a:p>
            <a:endParaRPr lang="en-US" sz="3600" dirty="0">
              <a:solidFill>
                <a:srgbClr val="92D050"/>
              </a:solidFill>
            </a:endParaRPr>
          </a:p>
        </p:txBody>
      </p:sp>
    </p:spTree>
    <p:extLst>
      <p:ext uri="{BB962C8B-B14F-4D97-AF65-F5344CB8AC3E}">
        <p14:creationId xmlns:p14="http://schemas.microsoft.com/office/powerpoint/2010/main" val="27378037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2:5-8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3</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rgbClr val="00B0F0"/>
                </a:solidFill>
              </a:rPr>
              <a:t>5</a:t>
            </a:r>
            <a:r>
              <a:rPr lang="en-US" sz="2400" dirty="0" smtClean="0"/>
              <a:t> For </a:t>
            </a:r>
            <a:r>
              <a:rPr lang="en-US" sz="2400" dirty="0"/>
              <a:t>He did not subject to angels the world to come, concerning which we are speaking.</a:t>
            </a:r>
          </a:p>
          <a:p>
            <a:endParaRPr lang="en-US" sz="2400" dirty="0"/>
          </a:p>
          <a:p>
            <a:r>
              <a:rPr lang="en-US" sz="2400" dirty="0" smtClean="0">
                <a:solidFill>
                  <a:schemeClr val="bg1">
                    <a:lumMod val="50000"/>
                    <a:lumOff val="50000"/>
                  </a:schemeClr>
                </a:solidFill>
              </a:rPr>
              <a:t>6 But </a:t>
            </a:r>
            <a:r>
              <a:rPr lang="en-US" sz="2400" dirty="0">
                <a:solidFill>
                  <a:schemeClr val="bg1">
                    <a:lumMod val="50000"/>
                    <a:lumOff val="50000"/>
                  </a:schemeClr>
                </a:solidFill>
              </a:rPr>
              <a:t>one has testified somewhere, saying, "WHAT IS MAN, THAT YOU REMEMBER HIM? OR THE SON OF MAN, THAT YOU ARE CONCERNED ABOUT HIM?</a:t>
            </a:r>
          </a:p>
          <a:p>
            <a:endParaRPr lang="en-US" sz="2400" dirty="0">
              <a:solidFill>
                <a:schemeClr val="bg1">
                  <a:lumMod val="50000"/>
                  <a:lumOff val="50000"/>
                </a:schemeClr>
              </a:solidFill>
            </a:endParaRPr>
          </a:p>
          <a:p>
            <a:r>
              <a:rPr lang="en-US" sz="2400" dirty="0" smtClean="0">
                <a:solidFill>
                  <a:schemeClr val="bg1">
                    <a:lumMod val="50000"/>
                    <a:lumOff val="50000"/>
                  </a:schemeClr>
                </a:solidFill>
              </a:rPr>
              <a:t>7 "</a:t>
            </a:r>
            <a:r>
              <a:rPr lang="en-US" sz="2400" dirty="0">
                <a:solidFill>
                  <a:schemeClr val="bg1">
                    <a:lumMod val="50000"/>
                    <a:lumOff val="50000"/>
                  </a:schemeClr>
                </a:solidFill>
              </a:rPr>
              <a:t>YOU HAVE MADE HIM FOR A LITTLE WHILE LOWER THAN THE ANGELS; YOU HAVE CROWNED HIM WITH GLORY AND HONOR, AND HAVE APPOINTED HIM OVER THE WORKS OF YOUR HANDS;</a:t>
            </a:r>
          </a:p>
          <a:p>
            <a:endParaRPr lang="en-US" sz="2400" dirty="0">
              <a:solidFill>
                <a:schemeClr val="bg1">
                  <a:lumMod val="50000"/>
                  <a:lumOff val="50000"/>
                </a:schemeClr>
              </a:solidFill>
            </a:endParaRPr>
          </a:p>
          <a:p>
            <a:r>
              <a:rPr lang="en-US" sz="2400" dirty="0" smtClean="0">
                <a:solidFill>
                  <a:schemeClr val="bg1">
                    <a:lumMod val="50000"/>
                    <a:lumOff val="50000"/>
                  </a:schemeClr>
                </a:solidFill>
              </a:rPr>
              <a:t>8 YOU </a:t>
            </a:r>
            <a:r>
              <a:rPr lang="en-US" sz="2400" dirty="0">
                <a:solidFill>
                  <a:schemeClr val="bg1">
                    <a:lumMod val="50000"/>
                    <a:lumOff val="50000"/>
                  </a:schemeClr>
                </a:solidFill>
              </a:rPr>
              <a:t>HAVE PUT ALL THINGS IN SUBJECTION UNDER HIS FEET." For in subjecting all things to him, He left nothing that is not subject to him. But now we do not yet see all things subjected to him.</a:t>
            </a:r>
            <a:endParaRPr lang="en-US" sz="2400" b="1" i="1" dirty="0">
              <a:solidFill>
                <a:schemeClr val="bg1">
                  <a:lumMod val="50000"/>
                  <a:lumOff val="50000"/>
                </a:schemeClr>
              </a:solidFill>
            </a:endParaRPr>
          </a:p>
        </p:txBody>
      </p:sp>
    </p:spTree>
    <p:extLst>
      <p:ext uri="{BB962C8B-B14F-4D97-AF65-F5344CB8AC3E}">
        <p14:creationId xmlns:p14="http://schemas.microsoft.com/office/powerpoint/2010/main" val="7657507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2:5-8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4</a:t>
            </a:r>
            <a:endParaRPr lang="en-US" sz="3200" b="1" dirty="0" smtClean="0">
              <a:solidFill>
                <a:schemeClr val="bg1"/>
              </a:solidFill>
            </a:endParaRPr>
          </a:p>
        </p:txBody>
      </p:sp>
      <p:sp>
        <p:nvSpPr>
          <p:cNvPr id="5" name="TextBox 4"/>
          <p:cNvSpPr txBox="1"/>
          <p:nvPr/>
        </p:nvSpPr>
        <p:spPr>
          <a:xfrm>
            <a:off x="698500" y="1016000"/>
            <a:ext cx="9652000" cy="5632311"/>
          </a:xfrm>
          <a:prstGeom prst="rect">
            <a:avLst/>
          </a:prstGeom>
          <a:noFill/>
        </p:spPr>
        <p:txBody>
          <a:bodyPr wrap="square" rtlCol="0">
            <a:spAutoFit/>
          </a:bodyPr>
          <a:lstStyle/>
          <a:p>
            <a:r>
              <a:rPr lang="en-US" sz="2400" dirty="0" smtClean="0">
                <a:solidFill>
                  <a:schemeClr val="bg1">
                    <a:lumMod val="50000"/>
                    <a:lumOff val="50000"/>
                  </a:schemeClr>
                </a:solidFill>
              </a:rPr>
              <a:t>5 For </a:t>
            </a:r>
            <a:r>
              <a:rPr lang="en-US" sz="2400" dirty="0">
                <a:solidFill>
                  <a:schemeClr val="bg1">
                    <a:lumMod val="50000"/>
                    <a:lumOff val="50000"/>
                  </a:schemeClr>
                </a:solidFill>
              </a:rPr>
              <a:t>He did not subject to angels the world to come, concerning which we are speaking.</a:t>
            </a:r>
          </a:p>
          <a:p>
            <a:endParaRPr lang="en-US" sz="2400" dirty="0"/>
          </a:p>
          <a:p>
            <a:r>
              <a:rPr lang="en-US" sz="2400" dirty="0" smtClean="0">
                <a:solidFill>
                  <a:srgbClr val="00B0F0"/>
                </a:solidFill>
              </a:rPr>
              <a:t>6</a:t>
            </a:r>
            <a:r>
              <a:rPr lang="en-US" sz="2400" dirty="0" smtClean="0"/>
              <a:t> But </a:t>
            </a:r>
            <a:r>
              <a:rPr lang="en-US" sz="2400" dirty="0"/>
              <a:t>one has testified somewhere, saying, "WHAT IS MAN, THAT YOU REMEMBER HIM? OR THE SON OF MAN, THAT YOU ARE CONCERNED ABOUT HIM? </a:t>
            </a:r>
            <a:r>
              <a:rPr lang="en-US" sz="2400" dirty="0">
                <a:solidFill>
                  <a:srgbClr val="FFFF00"/>
                </a:solidFill>
              </a:rPr>
              <a:t>(Psalm </a:t>
            </a:r>
            <a:r>
              <a:rPr lang="en-US" sz="2400" dirty="0" smtClean="0">
                <a:solidFill>
                  <a:srgbClr val="FFFF00"/>
                </a:solidFill>
              </a:rPr>
              <a:t>8:4-6</a:t>
            </a:r>
            <a:r>
              <a:rPr lang="en-US" sz="2400" dirty="0" smtClean="0"/>
              <a:t>)</a:t>
            </a:r>
            <a:endParaRPr lang="en-US" sz="2400" dirty="0"/>
          </a:p>
          <a:p>
            <a:endParaRPr lang="en-US" sz="2400" dirty="0"/>
          </a:p>
          <a:p>
            <a:r>
              <a:rPr lang="en-US" sz="2400" dirty="0" smtClean="0"/>
              <a:t>7 "</a:t>
            </a:r>
            <a:r>
              <a:rPr lang="en-US" sz="2400" dirty="0"/>
              <a:t>YOU HAVE MADE HIM FOR A LITTLE WHILE LOWER THAN THE ANGELS; YOU HAVE CROWNED HIM WITH GLORY AND HONOR, AND HAVE APPOINTED HIM OVER THE WORKS OF YOUR HANDS;</a:t>
            </a:r>
          </a:p>
          <a:p>
            <a:endParaRPr lang="en-US" sz="2400" dirty="0"/>
          </a:p>
          <a:p>
            <a:r>
              <a:rPr lang="en-US" sz="2400" dirty="0" smtClean="0"/>
              <a:t>8 YOU </a:t>
            </a:r>
            <a:r>
              <a:rPr lang="en-US" sz="2400" dirty="0"/>
              <a:t>HAVE PUT ALL THINGS IN SUBJECTION UNDER HIS FEET</a:t>
            </a:r>
            <a:r>
              <a:rPr lang="en-US" sz="2400" dirty="0" smtClean="0"/>
              <a:t>.“ </a:t>
            </a:r>
            <a:r>
              <a:rPr lang="en-US" sz="2400" dirty="0" smtClean="0">
                <a:solidFill>
                  <a:srgbClr val="FFFF00"/>
                </a:solidFill>
              </a:rPr>
              <a:t>(</a:t>
            </a:r>
            <a:r>
              <a:rPr lang="en-US" sz="2400" dirty="0">
                <a:solidFill>
                  <a:srgbClr val="FFFF00"/>
                </a:solidFill>
              </a:rPr>
              <a:t>Psalm 8:4-6</a:t>
            </a:r>
            <a:r>
              <a:rPr lang="en-US" sz="2400" dirty="0" smtClean="0">
                <a:solidFill>
                  <a:srgbClr val="FFFF00"/>
                </a:solidFill>
              </a:rPr>
              <a:t>) </a:t>
            </a:r>
            <a:r>
              <a:rPr lang="en-US" sz="2400" dirty="0" smtClean="0"/>
              <a:t> </a:t>
            </a:r>
            <a:r>
              <a:rPr lang="en-US" sz="2400" dirty="0">
                <a:solidFill>
                  <a:schemeClr val="bg1">
                    <a:lumMod val="50000"/>
                    <a:lumOff val="50000"/>
                  </a:schemeClr>
                </a:solidFill>
              </a:rPr>
              <a:t>For in subjecting all things to him, He left nothing that is not subject to him. But now we do not yet see all things subjected to him.</a:t>
            </a:r>
            <a:endParaRPr lang="en-US" sz="2400" b="1" i="1" dirty="0">
              <a:solidFill>
                <a:schemeClr val="bg1">
                  <a:lumMod val="50000"/>
                  <a:lumOff val="50000"/>
                </a:schemeClr>
              </a:solidFill>
            </a:endParaRPr>
          </a:p>
        </p:txBody>
      </p:sp>
    </p:spTree>
    <p:extLst>
      <p:ext uri="{BB962C8B-B14F-4D97-AF65-F5344CB8AC3E}">
        <p14:creationId xmlns:p14="http://schemas.microsoft.com/office/powerpoint/2010/main" val="27758369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2:5-8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5</a:t>
            </a:r>
            <a:endParaRPr lang="en-US" sz="3200" b="1" dirty="0" smtClean="0">
              <a:solidFill>
                <a:schemeClr val="bg1"/>
              </a:solidFill>
            </a:endParaRPr>
          </a:p>
        </p:txBody>
      </p:sp>
      <p:sp>
        <p:nvSpPr>
          <p:cNvPr id="5" name="TextBox 4"/>
          <p:cNvSpPr txBox="1"/>
          <p:nvPr/>
        </p:nvSpPr>
        <p:spPr>
          <a:xfrm>
            <a:off x="698500" y="1016000"/>
            <a:ext cx="9652000" cy="5632311"/>
          </a:xfrm>
          <a:prstGeom prst="rect">
            <a:avLst/>
          </a:prstGeom>
          <a:noFill/>
        </p:spPr>
        <p:txBody>
          <a:bodyPr wrap="square" rtlCol="0">
            <a:spAutoFit/>
          </a:bodyPr>
          <a:lstStyle/>
          <a:p>
            <a:r>
              <a:rPr lang="en-US" sz="2400" dirty="0" smtClean="0"/>
              <a:t>5 For </a:t>
            </a:r>
            <a:r>
              <a:rPr lang="en-US" sz="2400" dirty="0"/>
              <a:t>He did not subject to angels the world to come, concerning which we are speaking.</a:t>
            </a:r>
          </a:p>
          <a:p>
            <a:endParaRPr lang="en-US" sz="2400" dirty="0"/>
          </a:p>
          <a:p>
            <a:r>
              <a:rPr lang="en-US" sz="2400" dirty="0" smtClean="0">
                <a:solidFill>
                  <a:schemeClr val="bg1">
                    <a:lumMod val="50000"/>
                    <a:lumOff val="50000"/>
                  </a:schemeClr>
                </a:solidFill>
              </a:rPr>
              <a:t>6 But </a:t>
            </a:r>
            <a:r>
              <a:rPr lang="en-US" sz="2400" dirty="0">
                <a:solidFill>
                  <a:schemeClr val="bg1">
                    <a:lumMod val="50000"/>
                    <a:lumOff val="50000"/>
                  </a:schemeClr>
                </a:solidFill>
              </a:rPr>
              <a:t>one has testified somewhere, saying, "WHAT IS MAN, THAT YOU REMEMBER HIM? OR THE SON OF MAN, THAT YOU ARE CONCERNED ABOUT HIM? (Psalm </a:t>
            </a:r>
            <a:r>
              <a:rPr lang="en-US" sz="2400" dirty="0" smtClean="0">
                <a:solidFill>
                  <a:schemeClr val="bg1">
                    <a:lumMod val="50000"/>
                    <a:lumOff val="50000"/>
                  </a:schemeClr>
                </a:solidFill>
              </a:rPr>
              <a:t>8:4-6)</a:t>
            </a:r>
            <a:endParaRPr lang="en-US" sz="2400" dirty="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7 "</a:t>
            </a:r>
            <a:r>
              <a:rPr lang="en-US" sz="2400" dirty="0">
                <a:solidFill>
                  <a:schemeClr val="bg1">
                    <a:lumMod val="50000"/>
                    <a:lumOff val="50000"/>
                  </a:schemeClr>
                </a:solidFill>
              </a:rPr>
              <a:t>YOU HAVE MADE HIM FOR A LITTLE WHILE LOWER THAN THE ANGELS; YOU HAVE CROWNED HIM WITH GLORY AND HONOR, AND HAVE APPOINTED HIM OVER THE WORKS OF YOUR HANDS;</a:t>
            </a:r>
          </a:p>
          <a:p>
            <a:endParaRPr lang="en-US" sz="2400" dirty="0">
              <a:solidFill>
                <a:schemeClr val="bg1">
                  <a:lumMod val="50000"/>
                  <a:lumOff val="50000"/>
                </a:schemeClr>
              </a:solidFill>
            </a:endParaRPr>
          </a:p>
          <a:p>
            <a:r>
              <a:rPr lang="en-US" sz="2400" dirty="0" smtClean="0">
                <a:solidFill>
                  <a:schemeClr val="bg1">
                    <a:lumMod val="50000"/>
                    <a:lumOff val="50000"/>
                  </a:schemeClr>
                </a:solidFill>
              </a:rPr>
              <a:t>8 YOU </a:t>
            </a:r>
            <a:r>
              <a:rPr lang="en-US" sz="2400" dirty="0">
                <a:solidFill>
                  <a:schemeClr val="bg1">
                    <a:lumMod val="50000"/>
                    <a:lumOff val="50000"/>
                  </a:schemeClr>
                </a:solidFill>
              </a:rPr>
              <a:t>HAVE PUT ALL THINGS IN SUBJECTION UNDER HIS FEET</a:t>
            </a:r>
            <a:r>
              <a:rPr lang="en-US" sz="2400" dirty="0" smtClean="0">
                <a:solidFill>
                  <a:schemeClr val="bg1">
                    <a:lumMod val="50000"/>
                    <a:lumOff val="50000"/>
                  </a:schemeClr>
                </a:solidFill>
              </a:rPr>
              <a:t>.“ (</a:t>
            </a:r>
            <a:r>
              <a:rPr lang="en-US" sz="2400" dirty="0">
                <a:solidFill>
                  <a:schemeClr val="bg1">
                    <a:lumMod val="50000"/>
                    <a:lumOff val="50000"/>
                  </a:schemeClr>
                </a:solidFill>
              </a:rPr>
              <a:t>Psalm 8:4-6</a:t>
            </a:r>
            <a:r>
              <a:rPr lang="en-US" sz="2400" dirty="0" smtClean="0">
                <a:solidFill>
                  <a:schemeClr val="bg1">
                    <a:lumMod val="50000"/>
                    <a:lumOff val="50000"/>
                  </a:schemeClr>
                </a:solidFill>
              </a:rPr>
              <a:t>)  </a:t>
            </a:r>
            <a:r>
              <a:rPr lang="en-US" sz="2400" dirty="0"/>
              <a:t>For in subjecting all things to him, He left nothing that is not subject to him. But now we do not yet see all things subjected to him.</a:t>
            </a:r>
            <a:endParaRPr lang="en-US" sz="2400" b="1" i="1" dirty="0"/>
          </a:p>
        </p:txBody>
      </p:sp>
    </p:spTree>
    <p:extLst>
      <p:ext uri="{BB962C8B-B14F-4D97-AF65-F5344CB8AC3E}">
        <p14:creationId xmlns:p14="http://schemas.microsoft.com/office/powerpoint/2010/main" val="17377466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2:9-12</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6</a:t>
            </a:r>
            <a:endParaRPr lang="en-US" sz="3200" b="1" dirty="0" smtClean="0">
              <a:solidFill>
                <a:schemeClr val="bg1"/>
              </a:solidFill>
            </a:endParaRPr>
          </a:p>
        </p:txBody>
      </p:sp>
      <p:sp>
        <p:nvSpPr>
          <p:cNvPr id="5" name="TextBox 4"/>
          <p:cNvSpPr txBox="1"/>
          <p:nvPr/>
        </p:nvSpPr>
        <p:spPr>
          <a:xfrm>
            <a:off x="698500" y="1016000"/>
            <a:ext cx="9652000" cy="5632311"/>
          </a:xfrm>
          <a:prstGeom prst="rect">
            <a:avLst/>
          </a:prstGeom>
          <a:noFill/>
        </p:spPr>
        <p:txBody>
          <a:bodyPr wrap="square" rtlCol="0">
            <a:spAutoFit/>
          </a:bodyPr>
          <a:lstStyle/>
          <a:p>
            <a:r>
              <a:rPr lang="en-US" sz="2400" dirty="0" smtClean="0">
                <a:solidFill>
                  <a:srgbClr val="00B0F0"/>
                </a:solidFill>
              </a:rPr>
              <a:t>9</a:t>
            </a:r>
            <a:r>
              <a:rPr lang="en-US" sz="2400" dirty="0" smtClean="0"/>
              <a:t> But </a:t>
            </a:r>
            <a:r>
              <a:rPr lang="en-US" sz="2400" dirty="0"/>
              <a:t>we do see Him who was made for a little while lower than the angels, [namely], Jesus, because of the suffering of death crowned with glory and honor, so that by the grace of God He might taste death for everyone.</a:t>
            </a:r>
          </a:p>
          <a:p>
            <a:endParaRPr lang="en-US" sz="2400" dirty="0"/>
          </a:p>
          <a:p>
            <a:r>
              <a:rPr lang="en-US" sz="2400" dirty="0" smtClean="0">
                <a:solidFill>
                  <a:srgbClr val="00B0F0"/>
                </a:solidFill>
              </a:rPr>
              <a:t>10</a:t>
            </a:r>
            <a:r>
              <a:rPr lang="en-US" sz="2400" dirty="0" smtClean="0"/>
              <a:t> For </a:t>
            </a:r>
            <a:r>
              <a:rPr lang="en-US" sz="2400" dirty="0"/>
              <a:t>it was fitting for Him, for whom are all things, and through whom are all things, in bringing many sons to glory, to perfect the author of their salvation through sufferings. </a:t>
            </a:r>
            <a:endParaRPr lang="en-US" sz="2400" dirty="0" smtClean="0"/>
          </a:p>
          <a:p>
            <a:endParaRPr lang="en-US" sz="2400" dirty="0"/>
          </a:p>
          <a:p>
            <a:r>
              <a:rPr lang="en-US" sz="2400" dirty="0" smtClean="0">
                <a:solidFill>
                  <a:srgbClr val="00B0F0"/>
                </a:solidFill>
              </a:rPr>
              <a:t>11</a:t>
            </a:r>
            <a:r>
              <a:rPr lang="en-US" sz="2400" dirty="0" smtClean="0"/>
              <a:t> For </a:t>
            </a:r>
            <a:r>
              <a:rPr lang="en-US" sz="2400" dirty="0"/>
              <a:t>both He who sanctifies and those who are sanctified are all from one [Father]; for which reason He is not ashamed to call them brethren</a:t>
            </a:r>
            <a:r>
              <a:rPr lang="en-US" sz="2400" dirty="0" smtClean="0"/>
              <a:t>,</a:t>
            </a:r>
          </a:p>
          <a:p>
            <a:r>
              <a:rPr lang="en-US" sz="2400" dirty="0">
                <a:solidFill>
                  <a:srgbClr val="FFFF00"/>
                </a:solidFill>
              </a:rPr>
              <a:t>(Psalm </a:t>
            </a:r>
            <a:r>
              <a:rPr lang="en-US" sz="2400" dirty="0" smtClean="0">
                <a:solidFill>
                  <a:srgbClr val="FFFF00"/>
                </a:solidFill>
              </a:rPr>
              <a:t>22:22)</a:t>
            </a:r>
            <a:endParaRPr lang="en-US" sz="2400" dirty="0">
              <a:solidFill>
                <a:srgbClr val="FFFF00"/>
              </a:solidFill>
            </a:endParaRPr>
          </a:p>
          <a:p>
            <a:r>
              <a:rPr lang="en-US" sz="2400" dirty="0" smtClean="0">
                <a:solidFill>
                  <a:srgbClr val="00B0F0"/>
                </a:solidFill>
              </a:rPr>
              <a:t>12</a:t>
            </a:r>
            <a:r>
              <a:rPr lang="en-US" sz="2400" dirty="0" smtClean="0"/>
              <a:t> saying</a:t>
            </a:r>
            <a:r>
              <a:rPr lang="en-US" sz="2400" dirty="0"/>
              <a:t>, "I WILL PROCLAIM YOUR NAME TO MY BRETHREN, IN THE MIDST OF THE CONGREGATION I WILL SING YOUR PRAISE."</a:t>
            </a:r>
            <a:endParaRPr lang="en-US" sz="2400" dirty="0"/>
          </a:p>
        </p:txBody>
      </p:sp>
    </p:spTree>
    <p:extLst>
      <p:ext uri="{BB962C8B-B14F-4D97-AF65-F5344CB8AC3E}">
        <p14:creationId xmlns:p14="http://schemas.microsoft.com/office/powerpoint/2010/main" val="23041222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2:13-15</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7</a:t>
            </a:r>
            <a:endParaRPr lang="en-US" sz="3200" b="1" dirty="0" smtClean="0">
              <a:solidFill>
                <a:schemeClr val="bg1"/>
              </a:solidFill>
            </a:endParaRPr>
          </a:p>
        </p:txBody>
      </p:sp>
      <p:sp>
        <p:nvSpPr>
          <p:cNvPr id="5" name="TextBox 4"/>
          <p:cNvSpPr txBox="1"/>
          <p:nvPr/>
        </p:nvSpPr>
        <p:spPr>
          <a:xfrm>
            <a:off x="698500" y="1016000"/>
            <a:ext cx="9652000" cy="4893647"/>
          </a:xfrm>
          <a:prstGeom prst="rect">
            <a:avLst/>
          </a:prstGeom>
          <a:noFill/>
        </p:spPr>
        <p:txBody>
          <a:bodyPr wrap="square" rtlCol="0">
            <a:spAutoFit/>
          </a:bodyPr>
          <a:lstStyle/>
          <a:p>
            <a:r>
              <a:rPr lang="en-US" sz="2400" dirty="0" smtClean="0">
                <a:solidFill>
                  <a:srgbClr val="00B0F0"/>
                </a:solidFill>
              </a:rPr>
              <a:t>13</a:t>
            </a:r>
            <a:r>
              <a:rPr lang="en-US" sz="2400" dirty="0" smtClean="0"/>
              <a:t> And </a:t>
            </a:r>
            <a:r>
              <a:rPr lang="en-US" sz="2400" dirty="0"/>
              <a:t>again, "I WILL PUT MY TRUST IN HIM." And again, "BEHOLD, I AND THE CHILDREN WHOM GOD HAS GIVEN ME</a:t>
            </a:r>
            <a:r>
              <a:rPr lang="en-US" sz="2400" dirty="0" smtClean="0"/>
              <a:t>.“ </a:t>
            </a:r>
          </a:p>
          <a:p>
            <a:r>
              <a:rPr lang="en-US" sz="2400" dirty="0" smtClean="0">
                <a:solidFill>
                  <a:srgbClr val="FFFF00"/>
                </a:solidFill>
              </a:rPr>
              <a:t>(Isaiah 8:17-18)</a:t>
            </a:r>
          </a:p>
          <a:p>
            <a:endParaRPr lang="en-US" sz="2400" dirty="0"/>
          </a:p>
          <a:p>
            <a:r>
              <a:rPr lang="en-US" sz="2400" dirty="0" smtClean="0">
                <a:solidFill>
                  <a:srgbClr val="00B0F0"/>
                </a:solidFill>
              </a:rPr>
              <a:t>14</a:t>
            </a:r>
            <a:r>
              <a:rPr lang="en-US" sz="2400" dirty="0" smtClean="0"/>
              <a:t> Therefore</a:t>
            </a:r>
            <a:r>
              <a:rPr lang="en-US" sz="2400" dirty="0"/>
              <a:t>, since the children share in flesh and blood, He Himself likewise also partook of the same, that through death He might render powerless him who had the power of death, that is, the devil, </a:t>
            </a:r>
            <a:endParaRPr lang="en-US" sz="2400" dirty="0" smtClean="0"/>
          </a:p>
          <a:p>
            <a:endParaRPr lang="en-US" sz="2400" dirty="0"/>
          </a:p>
          <a:p>
            <a:r>
              <a:rPr lang="en-US" sz="2400" dirty="0" smtClean="0">
                <a:solidFill>
                  <a:srgbClr val="00B0F0"/>
                </a:solidFill>
              </a:rPr>
              <a:t>15</a:t>
            </a:r>
            <a:r>
              <a:rPr lang="en-US" sz="2400" dirty="0" smtClean="0"/>
              <a:t> and </a:t>
            </a:r>
            <a:r>
              <a:rPr lang="en-US" sz="2400" dirty="0"/>
              <a:t>might free those who through </a:t>
            </a:r>
            <a:r>
              <a:rPr lang="en-US" sz="2400" dirty="0">
                <a:solidFill>
                  <a:srgbClr val="FFFF00"/>
                </a:solidFill>
              </a:rPr>
              <a:t>fear of death </a:t>
            </a:r>
            <a:r>
              <a:rPr lang="en-US" sz="2400" dirty="0"/>
              <a:t>were subject to </a:t>
            </a:r>
            <a:r>
              <a:rPr lang="en-US" sz="2400" dirty="0">
                <a:solidFill>
                  <a:srgbClr val="FFFF00"/>
                </a:solidFill>
              </a:rPr>
              <a:t>slavery</a:t>
            </a:r>
            <a:r>
              <a:rPr lang="en-US" sz="2400" dirty="0"/>
              <a:t> </a:t>
            </a:r>
            <a:r>
              <a:rPr lang="en-US" sz="2400" dirty="0" smtClean="0">
                <a:solidFill>
                  <a:schemeClr val="tx1">
                    <a:lumMod val="50000"/>
                  </a:schemeClr>
                </a:solidFill>
              </a:rPr>
              <a:t>(1397) </a:t>
            </a:r>
            <a:r>
              <a:rPr lang="en-US" sz="2400" dirty="0" smtClean="0"/>
              <a:t>all </a:t>
            </a:r>
            <a:r>
              <a:rPr lang="en-US" sz="2400" dirty="0"/>
              <a:t>their lives. </a:t>
            </a:r>
            <a:endParaRPr lang="en-US" sz="2400" dirty="0" smtClean="0"/>
          </a:p>
          <a:p>
            <a:endParaRPr lang="en-US" sz="2400" dirty="0"/>
          </a:p>
          <a:p>
            <a:endParaRPr lang="en-US" sz="2400" dirty="0"/>
          </a:p>
        </p:txBody>
      </p:sp>
    </p:spTree>
    <p:extLst>
      <p:ext uri="{BB962C8B-B14F-4D97-AF65-F5344CB8AC3E}">
        <p14:creationId xmlns:p14="http://schemas.microsoft.com/office/powerpoint/2010/main" val="1210439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ROMANS 8:15</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8</a:t>
            </a:r>
            <a:endParaRPr lang="en-US" sz="3200" b="1" dirty="0" smtClean="0">
              <a:solidFill>
                <a:schemeClr val="bg1"/>
              </a:solidFill>
            </a:endParaRPr>
          </a:p>
        </p:txBody>
      </p:sp>
      <p:sp>
        <p:nvSpPr>
          <p:cNvPr id="5" name="TextBox 4"/>
          <p:cNvSpPr txBox="1"/>
          <p:nvPr/>
        </p:nvSpPr>
        <p:spPr>
          <a:xfrm>
            <a:off x="698500" y="1016000"/>
            <a:ext cx="9652000" cy="1200329"/>
          </a:xfrm>
          <a:prstGeom prst="rect">
            <a:avLst/>
          </a:prstGeom>
          <a:noFill/>
        </p:spPr>
        <p:txBody>
          <a:bodyPr wrap="square" rtlCol="0">
            <a:spAutoFit/>
          </a:bodyPr>
          <a:lstStyle/>
          <a:p>
            <a:r>
              <a:rPr lang="en-US" sz="2400" dirty="0">
                <a:solidFill>
                  <a:srgbClr val="00B0F0"/>
                </a:solidFill>
              </a:rPr>
              <a:t>15</a:t>
            </a:r>
            <a:r>
              <a:rPr lang="en-US" sz="2400" dirty="0"/>
              <a:t> For you have not received a </a:t>
            </a:r>
            <a:r>
              <a:rPr lang="en-US" sz="2400" dirty="0">
                <a:solidFill>
                  <a:srgbClr val="FFFF00"/>
                </a:solidFill>
              </a:rPr>
              <a:t>spirit of </a:t>
            </a:r>
            <a:r>
              <a:rPr lang="en-US" sz="2400" dirty="0" smtClean="0">
                <a:solidFill>
                  <a:srgbClr val="FFFF00"/>
                </a:solidFill>
              </a:rPr>
              <a:t>slavery </a:t>
            </a:r>
            <a:r>
              <a:rPr lang="en-US" sz="2400" dirty="0" smtClean="0">
                <a:solidFill>
                  <a:schemeClr val="tx1">
                    <a:lumMod val="50000"/>
                  </a:schemeClr>
                </a:solidFill>
              </a:rPr>
              <a:t>(1397) </a:t>
            </a:r>
            <a:r>
              <a:rPr lang="en-US" sz="2400" dirty="0" smtClean="0">
                <a:solidFill>
                  <a:srgbClr val="FFFF00"/>
                </a:solidFill>
              </a:rPr>
              <a:t>leading </a:t>
            </a:r>
            <a:r>
              <a:rPr lang="en-US" sz="2400" dirty="0">
                <a:solidFill>
                  <a:srgbClr val="FFFF00"/>
                </a:solidFill>
              </a:rPr>
              <a:t>to fear </a:t>
            </a:r>
            <a:r>
              <a:rPr lang="en-US" sz="2400" dirty="0">
                <a:solidFill>
                  <a:srgbClr val="FF0000"/>
                </a:solidFill>
              </a:rPr>
              <a:t>again</a:t>
            </a:r>
            <a:r>
              <a:rPr lang="en-US" sz="2400" dirty="0"/>
              <a:t>, but you have received </a:t>
            </a:r>
            <a:r>
              <a:rPr lang="en-US" sz="2400" dirty="0" smtClean="0"/>
              <a:t>a </a:t>
            </a:r>
            <a:r>
              <a:rPr lang="en-US" sz="2400" dirty="0"/>
              <a:t>spirit of adoption as sons and daughters by which we cry out, “Abba! </a:t>
            </a:r>
            <a:r>
              <a:rPr lang="en-US" sz="2400" dirty="0" smtClean="0"/>
              <a:t>Father</a:t>
            </a:r>
            <a:r>
              <a:rPr lang="en-US" sz="2400" dirty="0"/>
              <a:t>!”</a:t>
            </a:r>
            <a:endParaRPr lang="en-US" sz="2400" b="1" i="1" dirty="0"/>
          </a:p>
        </p:txBody>
      </p:sp>
    </p:spTree>
    <p:extLst>
      <p:ext uri="{BB962C8B-B14F-4D97-AF65-F5344CB8AC3E}">
        <p14:creationId xmlns:p14="http://schemas.microsoft.com/office/powerpoint/2010/main" val="25408623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Christian freedom</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9</a:t>
            </a:r>
            <a:endParaRPr lang="en-US" sz="3200" b="1" dirty="0" smtClean="0">
              <a:solidFill>
                <a:schemeClr val="bg1"/>
              </a:solidFill>
            </a:endParaRPr>
          </a:p>
        </p:txBody>
      </p:sp>
      <p:sp>
        <p:nvSpPr>
          <p:cNvPr id="5" name="TextBox 4"/>
          <p:cNvSpPr txBox="1"/>
          <p:nvPr/>
        </p:nvSpPr>
        <p:spPr>
          <a:xfrm>
            <a:off x="698500" y="1016000"/>
            <a:ext cx="9652000" cy="2677656"/>
          </a:xfrm>
          <a:prstGeom prst="rect">
            <a:avLst/>
          </a:prstGeom>
          <a:noFill/>
        </p:spPr>
        <p:txBody>
          <a:bodyPr wrap="square" rtlCol="0">
            <a:spAutoFit/>
          </a:bodyPr>
          <a:lstStyle/>
          <a:p>
            <a:r>
              <a:rPr lang="en-US" sz="2400" dirty="0">
                <a:solidFill>
                  <a:srgbClr val="00B0F0"/>
                </a:solidFill>
              </a:rPr>
              <a:t>A Paradoxical Freedom: </a:t>
            </a:r>
            <a:r>
              <a:rPr lang="en-US" sz="2400" dirty="0"/>
              <a:t>True Christian freedom in the New Testament is not the right to do whatever you want; rather, it is being freed from the tyranny of sin so that you are free to willingly serve a loving Master who laid down His life for His slaves</a:t>
            </a:r>
            <a:r>
              <a:rPr lang="en-US" sz="2400" dirty="0" smtClean="0"/>
              <a:t>.</a:t>
            </a:r>
          </a:p>
          <a:p>
            <a:endParaRPr lang="en-US" sz="2400" b="1" i="1" dirty="0"/>
          </a:p>
          <a:p>
            <a:r>
              <a:rPr lang="en-US" sz="2400" b="1" i="1" dirty="0"/>
              <a:t>"slave of Christ" (doulos Christou)</a:t>
            </a:r>
            <a:endParaRPr lang="en-US" sz="2400" b="1" i="1" dirty="0"/>
          </a:p>
        </p:txBody>
      </p:sp>
    </p:spTree>
    <p:extLst>
      <p:ext uri="{BB962C8B-B14F-4D97-AF65-F5344CB8AC3E}">
        <p14:creationId xmlns:p14="http://schemas.microsoft.com/office/powerpoint/2010/main" val="2642612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280860</TotalTime>
  <Words>2626</Words>
  <Application>Microsoft Office PowerPoint</Application>
  <PresentationFormat>Widescreen</PresentationFormat>
  <Paragraphs>217</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Algerian</vt:lpstr>
      <vt:lpstr>Arial</vt:lpstr>
      <vt:lpstr>Century Gothic</vt:lpstr>
      <vt:lpstr>Roboto</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spots kmvl.net</dc:creator>
  <cp:lastModifiedBy>spots kmvl.net</cp:lastModifiedBy>
  <cp:revision>1100</cp:revision>
  <dcterms:created xsi:type="dcterms:W3CDTF">2025-10-16T21:16:34Z</dcterms:created>
  <dcterms:modified xsi:type="dcterms:W3CDTF">2026-08-30T13:34:37Z</dcterms:modified>
</cp:coreProperties>
</file>