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8" r:id="rId2"/>
    <p:sldId id="952" r:id="rId3"/>
    <p:sldId id="956" r:id="rId4"/>
    <p:sldId id="957" r:id="rId5"/>
    <p:sldId id="974" r:id="rId6"/>
    <p:sldId id="970" r:id="rId7"/>
    <p:sldId id="966" r:id="rId8"/>
    <p:sldId id="971" r:id="rId9"/>
    <p:sldId id="953" r:id="rId10"/>
    <p:sldId id="976" r:id="rId11"/>
    <p:sldId id="975" r:id="rId12"/>
    <p:sldId id="978" r:id="rId13"/>
    <p:sldId id="979" r:id="rId14"/>
    <p:sldId id="977" r:id="rId15"/>
    <p:sldId id="954" r:id="rId16"/>
    <p:sldId id="955" r:id="rId17"/>
    <p:sldId id="973" r:id="rId18"/>
    <p:sldId id="981" r:id="rId19"/>
    <p:sldId id="982" r:id="rId20"/>
    <p:sldId id="983" r:id="rId21"/>
    <p:sldId id="984" r:id="rId22"/>
    <p:sldId id="985" r:id="rId23"/>
    <p:sldId id="987" r:id="rId24"/>
    <p:sldId id="980" r:id="rId25"/>
    <p:sldId id="988" r:id="rId26"/>
    <p:sldId id="825"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9" autoAdjust="0"/>
    <p:restoredTop sz="94660"/>
  </p:normalViewPr>
  <p:slideViewPr>
    <p:cSldViewPr snapToGrid="0">
      <p:cViewPr varScale="1">
        <p:scale>
          <a:sx n="76" d="100"/>
          <a:sy n="76" d="100"/>
        </p:scale>
        <p:origin x="126" y="79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8/17/2026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8/17/2026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8/17/2026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8/17/2026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8/17/2026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8/17/2026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8/17/2026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flipH="1">
            <a:off x="7551683" y="2711668"/>
            <a:ext cx="3488847" cy="1822231"/>
          </a:xfrm>
        </p:spPr>
        <p:txBody>
          <a:bodyPr>
            <a:normAutofit fontScale="70000" lnSpcReduction="20000"/>
          </a:bodyPr>
          <a:lstStyle/>
          <a:p>
            <a:r>
              <a:rPr lang="en-US" sz="9600" dirty="0" smtClean="0">
                <a:solidFill>
                  <a:srgbClr val="92D050"/>
                </a:solidFill>
                <a:latin typeface="Algerian" panose="04020705040A02060702" pitchFamily="82" charset="0"/>
              </a:rPr>
              <a:t>WEEK </a:t>
            </a:r>
            <a:r>
              <a:rPr lang="en-US" sz="9600" dirty="0" smtClean="0">
                <a:solidFill>
                  <a:srgbClr val="92D050"/>
                </a:solidFill>
                <a:latin typeface="Algerian" panose="04020705040A02060702" pitchFamily="82" charset="0"/>
              </a:rPr>
              <a:t>3 </a:t>
            </a:r>
            <a:endParaRPr lang="en-US" sz="9600" dirty="0" smtClean="0">
              <a:solidFill>
                <a:srgbClr val="92D050"/>
              </a:solidFill>
              <a:latin typeface="Algerian" panose="04020705040A02060702" pitchFamily="82" charset="0"/>
            </a:endParaRPr>
          </a:p>
          <a:p>
            <a:r>
              <a:rPr lang="en-US" sz="8800" dirty="0" smtClean="0">
                <a:solidFill>
                  <a:schemeClr val="bg1"/>
                </a:solidFill>
                <a:latin typeface="Algerian" panose="04020705040A02060702" pitchFamily="82" charset="0"/>
              </a:rPr>
              <a:t>  </a:t>
            </a:r>
            <a:r>
              <a:rPr lang="en-US" sz="8800" dirty="0" smtClean="0">
                <a:solidFill>
                  <a:schemeClr val="bg1"/>
                </a:solidFill>
                <a:latin typeface="Algerian" panose="04020705040A02060702" pitchFamily="82" charset="0"/>
              </a:rPr>
              <a:t>8-23-26</a:t>
            </a:r>
            <a:endParaRPr lang="en-US" sz="8800" dirty="0">
              <a:solidFill>
                <a:schemeClr val="bg1"/>
              </a:solidFill>
              <a:latin typeface="Algerian" panose="04020705040A02060702" pitchFamily="82" charset="0"/>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1</a:t>
            </a:r>
            <a:endParaRPr lang="en-US" sz="3200" b="1" dirty="0" smtClean="0">
              <a:solidFill>
                <a:schemeClr val="bg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950" y="864174"/>
            <a:ext cx="6521450" cy="4884793"/>
          </a:xfrm>
          <a:prstGeom prst="rect">
            <a:avLst/>
          </a:prstGeom>
        </p:spPr>
      </p:pic>
    </p:spTree>
    <p:extLst>
      <p:ext uri="{BB962C8B-B14F-4D97-AF65-F5344CB8AC3E}">
        <p14:creationId xmlns:p14="http://schemas.microsoft.com/office/powerpoint/2010/main" val="18663504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a:t>
            </a:r>
            <a:r>
              <a:rPr lang="en-US" sz="3200" dirty="0" smtClean="0">
                <a:solidFill>
                  <a:srgbClr val="92D050"/>
                </a:solidFill>
              </a:rPr>
              <a:t>1:5 &amp; John 3:16</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10</a:t>
            </a:r>
            <a:endParaRPr lang="en-US" sz="3200" b="1" dirty="0" smtClean="0">
              <a:solidFill>
                <a:schemeClr val="bg1"/>
              </a:solidFill>
            </a:endParaRPr>
          </a:p>
        </p:txBody>
      </p:sp>
      <p:sp>
        <p:nvSpPr>
          <p:cNvPr id="5" name="TextBox 4"/>
          <p:cNvSpPr txBox="1"/>
          <p:nvPr/>
        </p:nvSpPr>
        <p:spPr>
          <a:xfrm>
            <a:off x="698500" y="1016000"/>
            <a:ext cx="9652000" cy="5632311"/>
          </a:xfrm>
          <a:prstGeom prst="rect">
            <a:avLst/>
          </a:prstGeom>
          <a:noFill/>
        </p:spPr>
        <p:txBody>
          <a:bodyPr wrap="square" rtlCol="0">
            <a:spAutoFit/>
          </a:bodyPr>
          <a:lstStyle/>
          <a:p>
            <a:r>
              <a:rPr lang="en-US" sz="2400" dirty="0" smtClean="0">
                <a:solidFill>
                  <a:srgbClr val="00B0F0"/>
                </a:solidFill>
              </a:rPr>
              <a:t>1:5</a:t>
            </a:r>
            <a:r>
              <a:rPr lang="en-US" sz="2400" dirty="0" smtClean="0"/>
              <a:t> </a:t>
            </a:r>
            <a:r>
              <a:rPr lang="en-US" sz="2400" dirty="0" smtClean="0"/>
              <a:t>For </a:t>
            </a:r>
            <a:r>
              <a:rPr lang="en-US" sz="2400" dirty="0"/>
              <a:t>to which of the angels did He ever say, "YOU ARE MY SON, TODAY I HAVE </a:t>
            </a:r>
            <a:r>
              <a:rPr lang="en-US" sz="2400" dirty="0">
                <a:solidFill>
                  <a:srgbClr val="FFFF00"/>
                </a:solidFill>
              </a:rPr>
              <a:t>BEGOTTEN</a:t>
            </a:r>
            <a:r>
              <a:rPr lang="en-US" sz="2400" dirty="0"/>
              <a:t> YOU"? And again, "I WILL BE A FATHER TO HIM AND HE SHALL BE A SON TO ME</a:t>
            </a:r>
            <a:r>
              <a:rPr lang="en-US" sz="2400" dirty="0" smtClean="0"/>
              <a:t>"? </a:t>
            </a:r>
            <a:r>
              <a:rPr lang="en-US" sz="2400" dirty="0" smtClean="0">
                <a:solidFill>
                  <a:srgbClr val="FFFF00"/>
                </a:solidFill>
              </a:rPr>
              <a:t>(1995 NASB)</a:t>
            </a:r>
            <a:endParaRPr lang="en-US" sz="2400" dirty="0">
              <a:solidFill>
                <a:srgbClr val="FFFF00"/>
              </a:solidFill>
            </a:endParaRPr>
          </a:p>
          <a:p>
            <a:endParaRPr lang="en-US" sz="2400" dirty="0"/>
          </a:p>
          <a:p>
            <a:r>
              <a:rPr lang="en-US" sz="2400" dirty="0">
                <a:solidFill>
                  <a:srgbClr val="00B0F0"/>
                </a:solidFill>
              </a:rPr>
              <a:t>1:5</a:t>
            </a:r>
            <a:r>
              <a:rPr lang="en-US" sz="2400" dirty="0">
                <a:solidFill>
                  <a:prstClr val="white"/>
                </a:solidFill>
              </a:rPr>
              <a:t> </a:t>
            </a:r>
            <a:r>
              <a:rPr lang="en-US" sz="2400" b="1" baseline="30000" dirty="0">
                <a:latin typeface="system-ui"/>
              </a:rPr>
              <a:t> </a:t>
            </a:r>
            <a:r>
              <a:rPr lang="en-US" sz="2400" dirty="0">
                <a:latin typeface="system-ui"/>
              </a:rPr>
              <a:t>For to which of the angels did He ever say,</a:t>
            </a:r>
          </a:p>
          <a:p>
            <a:r>
              <a:rPr lang="en-US" sz="2400" dirty="0">
                <a:latin typeface="system-ui"/>
              </a:rPr>
              <a:t>“</a:t>
            </a:r>
            <a:r>
              <a:rPr lang="en-US" sz="2400" cap="small" dirty="0">
                <a:latin typeface="system-ui"/>
              </a:rPr>
              <a:t>You are My Son</a:t>
            </a:r>
            <a:r>
              <a:rPr lang="en-US" sz="2400" dirty="0">
                <a:latin typeface="system-ui"/>
              </a:rPr>
              <a:t>,</a:t>
            </a:r>
            <a:br>
              <a:rPr lang="en-US" sz="2400" dirty="0">
                <a:latin typeface="system-ui"/>
              </a:rPr>
            </a:br>
            <a:r>
              <a:rPr lang="en-US" sz="2400" cap="small" dirty="0">
                <a:latin typeface="system-ui"/>
              </a:rPr>
              <a:t>Today I have </a:t>
            </a:r>
            <a:r>
              <a:rPr lang="en-US" sz="2400" cap="small" dirty="0">
                <a:solidFill>
                  <a:srgbClr val="FFFF00"/>
                </a:solidFill>
                <a:latin typeface="system-ui"/>
              </a:rPr>
              <a:t>fathered</a:t>
            </a:r>
            <a:r>
              <a:rPr lang="en-US" sz="2400" cap="small" dirty="0">
                <a:latin typeface="system-ui"/>
              </a:rPr>
              <a:t> You</a:t>
            </a:r>
            <a:r>
              <a:rPr lang="en-US" sz="2400" dirty="0" smtClean="0">
                <a:latin typeface="system-ui"/>
              </a:rPr>
              <a:t>”? </a:t>
            </a:r>
            <a:r>
              <a:rPr lang="en-US" sz="2400" dirty="0" smtClean="0">
                <a:solidFill>
                  <a:srgbClr val="FFFF00"/>
                </a:solidFill>
                <a:latin typeface="system-ui"/>
              </a:rPr>
              <a:t>(2010 NASB)</a:t>
            </a:r>
          </a:p>
          <a:p>
            <a:endParaRPr lang="en-US" sz="2400" b="0" i="0" dirty="0">
              <a:solidFill>
                <a:srgbClr val="FFFF00"/>
              </a:solidFill>
              <a:effectLst/>
              <a:latin typeface="system-ui"/>
            </a:endParaRPr>
          </a:p>
          <a:p>
            <a:r>
              <a:rPr lang="en-US" sz="2400" dirty="0" smtClean="0">
                <a:solidFill>
                  <a:srgbClr val="00B0F0"/>
                </a:solidFill>
                <a:latin typeface="system-ui"/>
              </a:rPr>
              <a:t>3:16 </a:t>
            </a:r>
            <a:r>
              <a:rPr lang="en-US" sz="2400" dirty="0" smtClean="0">
                <a:latin typeface="system-ui"/>
              </a:rPr>
              <a:t>For </a:t>
            </a:r>
            <a:r>
              <a:rPr lang="en-US" sz="2400" dirty="0">
                <a:latin typeface="system-ui"/>
              </a:rPr>
              <a:t>God so loved the world, that He gave His only </a:t>
            </a:r>
            <a:r>
              <a:rPr lang="en-US" sz="2400" dirty="0">
                <a:solidFill>
                  <a:srgbClr val="FFFF00"/>
                </a:solidFill>
                <a:latin typeface="system-ui"/>
              </a:rPr>
              <a:t>begotten</a:t>
            </a:r>
            <a:r>
              <a:rPr lang="en-US" sz="2400" dirty="0">
                <a:latin typeface="system-ui"/>
              </a:rPr>
              <a:t> Son, that whoever believes in Him shall not perish, but have eternal life</a:t>
            </a:r>
            <a:r>
              <a:rPr lang="en-US" sz="2400" dirty="0" smtClean="0">
                <a:latin typeface="system-ui"/>
              </a:rPr>
              <a:t>. </a:t>
            </a:r>
            <a:r>
              <a:rPr lang="en-US" sz="2400" dirty="0" smtClean="0">
                <a:solidFill>
                  <a:srgbClr val="FFFF00"/>
                </a:solidFill>
                <a:latin typeface="system-ui"/>
              </a:rPr>
              <a:t>(NASB)</a:t>
            </a:r>
          </a:p>
          <a:p>
            <a:endParaRPr lang="en-US" sz="2400" b="0" i="0" dirty="0">
              <a:effectLst/>
              <a:latin typeface="system-ui"/>
            </a:endParaRPr>
          </a:p>
          <a:p>
            <a:r>
              <a:rPr lang="en-US" sz="2400" dirty="0" smtClean="0">
                <a:solidFill>
                  <a:srgbClr val="00B0F0"/>
                </a:solidFill>
                <a:latin typeface="system-ui"/>
              </a:rPr>
              <a:t>3:16</a:t>
            </a:r>
            <a:r>
              <a:rPr lang="en-US" sz="2400" dirty="0" smtClean="0">
                <a:latin typeface="system-ui"/>
              </a:rPr>
              <a:t> </a:t>
            </a:r>
            <a:r>
              <a:rPr lang="en-US" sz="2400" dirty="0">
                <a:latin typeface="system-ui"/>
              </a:rPr>
              <a:t>For God so loved the world that he gave his one and only Son, that whoever believes in him shall not perish but have eternal life</a:t>
            </a:r>
            <a:r>
              <a:rPr lang="en-US" sz="2400" dirty="0" smtClean="0">
                <a:latin typeface="system-ui"/>
              </a:rPr>
              <a:t>. </a:t>
            </a:r>
            <a:r>
              <a:rPr lang="en-US" sz="2400" dirty="0" smtClean="0">
                <a:solidFill>
                  <a:srgbClr val="FFFF00"/>
                </a:solidFill>
                <a:latin typeface="system-ui"/>
              </a:rPr>
              <a:t>(NIV) </a:t>
            </a:r>
            <a:endParaRPr lang="en-US" sz="2400" b="0" i="0" dirty="0">
              <a:solidFill>
                <a:srgbClr val="FFFF00"/>
              </a:solidFill>
              <a:effectLst/>
              <a:latin typeface="system-ui"/>
            </a:endParaRPr>
          </a:p>
        </p:txBody>
      </p:sp>
      <p:sp>
        <p:nvSpPr>
          <p:cNvPr id="2" name="TextBox 1"/>
          <p:cNvSpPr txBox="1"/>
          <p:nvPr/>
        </p:nvSpPr>
        <p:spPr>
          <a:xfrm>
            <a:off x="977900" y="1016000"/>
            <a:ext cx="9080500" cy="4955203"/>
          </a:xfrm>
          <a:prstGeom prst="rect">
            <a:avLst/>
          </a:prstGeom>
          <a:solidFill>
            <a:srgbClr val="FF0000"/>
          </a:solidFill>
        </p:spPr>
        <p:txBody>
          <a:bodyPr wrap="square" rtlCol="0">
            <a:spAutoFit/>
          </a:bodyPr>
          <a:lstStyle/>
          <a:p>
            <a:pPr algn="ctr"/>
            <a:r>
              <a:rPr lang="en-US" sz="2800" b="1" dirty="0" err="1"/>
              <a:t>gennaō</a:t>
            </a:r>
            <a:r>
              <a:rPr lang="en-US" sz="2800" b="1" dirty="0"/>
              <a:t> (</a:t>
            </a:r>
            <a:r>
              <a:rPr lang="el-GR" sz="2800" b="1" dirty="0"/>
              <a:t>γεννάω</a:t>
            </a:r>
            <a:r>
              <a:rPr lang="el-GR" sz="2400" b="1" dirty="0" smtClean="0"/>
              <a:t>)</a:t>
            </a:r>
            <a:endParaRPr lang="en-US" sz="2400" b="1" dirty="0" smtClean="0"/>
          </a:p>
          <a:p>
            <a:pPr algn="ctr"/>
            <a:endParaRPr lang="en-US" sz="2400" b="1" dirty="0"/>
          </a:p>
          <a:p>
            <a:r>
              <a:rPr lang="en-US" sz="2400" dirty="0" smtClean="0"/>
              <a:t>The </a:t>
            </a:r>
            <a:r>
              <a:rPr lang="en-US" sz="2400" dirty="0"/>
              <a:t>verb meaning to beget or father a child. It denotes the actual act of bringing offspring into existence or sharing a direct biological/nature origin</a:t>
            </a:r>
            <a:r>
              <a:rPr lang="en-US" sz="2400" dirty="0" smtClean="0"/>
              <a:t>.</a:t>
            </a:r>
          </a:p>
          <a:p>
            <a:endParaRPr lang="en-US" sz="2400" dirty="0"/>
          </a:p>
          <a:p>
            <a:pPr algn="ctr"/>
            <a:r>
              <a:rPr lang="en-US" sz="2400" b="1" dirty="0" err="1"/>
              <a:t>Monogenēs</a:t>
            </a:r>
            <a:r>
              <a:rPr lang="en-US" sz="2400" b="1" dirty="0"/>
              <a:t> (</a:t>
            </a:r>
            <a:r>
              <a:rPr lang="el-GR" sz="2400" b="1" dirty="0"/>
              <a:t>μονογενής</a:t>
            </a:r>
            <a:r>
              <a:rPr lang="el-GR" sz="2400" b="1" dirty="0" smtClean="0"/>
              <a:t>)</a:t>
            </a:r>
            <a:endParaRPr lang="en-US" sz="2400" b="1" dirty="0" smtClean="0"/>
          </a:p>
          <a:p>
            <a:pPr algn="ctr"/>
            <a:endParaRPr lang="en-US" sz="2400" b="1" dirty="0" smtClean="0"/>
          </a:p>
          <a:p>
            <a:r>
              <a:rPr lang="en-US" sz="2400" dirty="0"/>
              <a:t>Unique / One of a Kind: Being the sole example of its category, without implied birth or origin.</a:t>
            </a:r>
            <a:endParaRPr lang="en-US" sz="2400" dirty="0" smtClean="0"/>
          </a:p>
          <a:p>
            <a:endParaRPr lang="en-US" dirty="0"/>
          </a:p>
          <a:p>
            <a:endParaRPr lang="en-US" dirty="0" smtClean="0"/>
          </a:p>
          <a:p>
            <a:endParaRPr lang="en-US" dirty="0"/>
          </a:p>
          <a:p>
            <a:endParaRPr lang="en-US" dirty="0"/>
          </a:p>
        </p:txBody>
      </p:sp>
    </p:spTree>
    <p:extLst>
      <p:ext uri="{BB962C8B-B14F-4D97-AF65-F5344CB8AC3E}">
        <p14:creationId xmlns:p14="http://schemas.microsoft.com/office/powerpoint/2010/main" val="9026786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1:5-8</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11</a:t>
            </a:r>
            <a:endParaRPr lang="en-US" sz="3200" b="1" dirty="0" smtClean="0">
              <a:solidFill>
                <a:schemeClr val="bg1"/>
              </a:solidFill>
            </a:endParaRP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400" dirty="0" smtClean="0">
                <a:solidFill>
                  <a:srgbClr val="00B0F0"/>
                </a:solidFill>
              </a:rPr>
              <a:t>5</a:t>
            </a:r>
            <a:r>
              <a:rPr lang="en-US" sz="2400" dirty="0" smtClean="0"/>
              <a:t> For </a:t>
            </a:r>
            <a:r>
              <a:rPr lang="en-US" sz="2400" dirty="0"/>
              <a:t>to which of the angels did He ever say, "YOU ARE MY SON, TODAY I HAVE BEGOTTEN YOU"? And again, "I WILL BE A FATHER TO HIM AND HE SHALL BE A SON TO ME"?</a:t>
            </a:r>
          </a:p>
          <a:p>
            <a:endParaRPr lang="en-US" sz="2400" dirty="0"/>
          </a:p>
          <a:p>
            <a:r>
              <a:rPr lang="en-US" sz="2400" dirty="0" smtClean="0">
                <a:solidFill>
                  <a:schemeClr val="bg1">
                    <a:lumMod val="50000"/>
                    <a:lumOff val="50000"/>
                  </a:schemeClr>
                </a:solidFill>
              </a:rPr>
              <a:t>6 And </a:t>
            </a:r>
            <a:r>
              <a:rPr lang="en-US" sz="2400" dirty="0">
                <a:solidFill>
                  <a:schemeClr val="bg1">
                    <a:lumMod val="50000"/>
                    <a:lumOff val="50000"/>
                  </a:schemeClr>
                </a:solidFill>
              </a:rPr>
              <a:t>when He again brings the firstborn into the world, He says, "AND LET ALL THE ANGELS OF GOD WORSHIP HIM</a:t>
            </a:r>
            <a:r>
              <a:rPr lang="en-US" sz="2400" dirty="0" smtClean="0">
                <a:solidFill>
                  <a:schemeClr val="bg1">
                    <a:lumMod val="50000"/>
                    <a:lumOff val="50000"/>
                  </a:schemeClr>
                </a:solidFill>
              </a:rPr>
              <a:t>.“(</a:t>
            </a:r>
            <a:r>
              <a:rPr lang="en-US" sz="2400" dirty="0">
                <a:solidFill>
                  <a:schemeClr val="bg1">
                    <a:lumMod val="50000"/>
                    <a:lumOff val="50000"/>
                  </a:schemeClr>
                </a:solidFill>
                <a:latin typeface="Google Sans"/>
              </a:rPr>
              <a:t>Deuteronomy 32:43</a:t>
            </a:r>
            <a:r>
              <a:rPr lang="en-US" sz="2400" dirty="0">
                <a:solidFill>
                  <a:schemeClr val="bg1">
                    <a:lumMod val="50000"/>
                    <a:lumOff val="50000"/>
                  </a:schemeClr>
                </a:solidFill>
              </a:rPr>
              <a:t> and </a:t>
            </a:r>
            <a:r>
              <a:rPr lang="en-US" sz="2400" dirty="0">
                <a:solidFill>
                  <a:schemeClr val="bg1">
                    <a:lumMod val="50000"/>
                    <a:lumOff val="50000"/>
                  </a:schemeClr>
                </a:solidFill>
                <a:latin typeface="Google Sans"/>
              </a:rPr>
              <a:t>Psalm </a:t>
            </a:r>
            <a:r>
              <a:rPr lang="en-US" sz="2400" dirty="0" smtClean="0">
                <a:solidFill>
                  <a:schemeClr val="bg1">
                    <a:lumMod val="50000"/>
                    <a:lumOff val="50000"/>
                  </a:schemeClr>
                </a:solidFill>
                <a:latin typeface="Google Sans"/>
              </a:rPr>
              <a:t>97:7)</a:t>
            </a:r>
            <a:endParaRPr lang="en-US" sz="2400" dirty="0">
              <a:solidFill>
                <a:schemeClr val="bg1">
                  <a:lumMod val="50000"/>
                  <a:lumOff val="50000"/>
                </a:schemeClr>
              </a:solidFill>
            </a:endParaRPr>
          </a:p>
          <a:p>
            <a:endParaRPr lang="en-US" sz="2400" dirty="0">
              <a:solidFill>
                <a:schemeClr val="bg1">
                  <a:lumMod val="50000"/>
                  <a:lumOff val="50000"/>
                </a:schemeClr>
              </a:solidFill>
            </a:endParaRPr>
          </a:p>
          <a:p>
            <a:r>
              <a:rPr lang="en-US" sz="2400" dirty="0" smtClean="0">
                <a:solidFill>
                  <a:schemeClr val="bg1">
                    <a:lumMod val="50000"/>
                    <a:lumOff val="50000"/>
                  </a:schemeClr>
                </a:solidFill>
              </a:rPr>
              <a:t>7 And </a:t>
            </a:r>
            <a:r>
              <a:rPr lang="en-US" sz="2400" dirty="0">
                <a:solidFill>
                  <a:schemeClr val="bg1">
                    <a:lumMod val="50000"/>
                    <a:lumOff val="50000"/>
                  </a:schemeClr>
                </a:solidFill>
              </a:rPr>
              <a:t>of the angels He says, "WHO MAKES HIS ANGELS WINDS, AND HIS MINISTERS A FLAME OF FIRE</a:t>
            </a:r>
            <a:r>
              <a:rPr lang="en-US" sz="2400" dirty="0" smtClean="0">
                <a:solidFill>
                  <a:schemeClr val="bg1">
                    <a:lumMod val="50000"/>
                    <a:lumOff val="50000"/>
                  </a:schemeClr>
                </a:solidFill>
              </a:rPr>
              <a:t>.“ (</a:t>
            </a:r>
            <a:r>
              <a:rPr lang="en-US" sz="2400" dirty="0">
                <a:solidFill>
                  <a:schemeClr val="bg1">
                    <a:lumMod val="50000"/>
                    <a:lumOff val="50000"/>
                  </a:schemeClr>
                </a:solidFill>
                <a:latin typeface="Google Sans"/>
              </a:rPr>
              <a:t>Psalm </a:t>
            </a:r>
            <a:r>
              <a:rPr lang="en-US" sz="2400" dirty="0" smtClean="0">
                <a:solidFill>
                  <a:schemeClr val="bg1">
                    <a:lumMod val="50000"/>
                    <a:lumOff val="50000"/>
                  </a:schemeClr>
                </a:solidFill>
                <a:latin typeface="Google Sans"/>
              </a:rPr>
              <a:t>104:4)</a:t>
            </a:r>
            <a:endParaRPr lang="en-US" sz="2400" dirty="0">
              <a:solidFill>
                <a:schemeClr val="bg1">
                  <a:lumMod val="50000"/>
                  <a:lumOff val="50000"/>
                </a:schemeClr>
              </a:solidFill>
            </a:endParaRPr>
          </a:p>
          <a:p>
            <a:endParaRPr lang="en-US" sz="2400" dirty="0">
              <a:solidFill>
                <a:schemeClr val="bg1">
                  <a:lumMod val="50000"/>
                  <a:lumOff val="50000"/>
                </a:schemeClr>
              </a:solidFill>
            </a:endParaRPr>
          </a:p>
          <a:p>
            <a:r>
              <a:rPr lang="en-US" sz="2400" dirty="0" smtClean="0">
                <a:solidFill>
                  <a:schemeClr val="bg1">
                    <a:lumMod val="50000"/>
                    <a:lumOff val="50000"/>
                  </a:schemeClr>
                </a:solidFill>
              </a:rPr>
              <a:t>8 But </a:t>
            </a:r>
            <a:r>
              <a:rPr lang="en-US" sz="2400" dirty="0">
                <a:solidFill>
                  <a:schemeClr val="bg1">
                    <a:lumMod val="50000"/>
                    <a:lumOff val="50000"/>
                  </a:schemeClr>
                </a:solidFill>
              </a:rPr>
              <a:t>of the Son [He says], "YOUR THRONE, O GOD, IS FOREVER AND EVER, AND THE RIGHTEOUS SCEPTER IS THE SCEPTER OF HIS KINGDOM</a:t>
            </a:r>
            <a:r>
              <a:rPr lang="en-US" sz="2400" dirty="0" smtClean="0">
                <a:solidFill>
                  <a:schemeClr val="bg1">
                    <a:lumMod val="50000"/>
                    <a:lumOff val="50000"/>
                  </a:schemeClr>
                </a:solidFill>
              </a:rPr>
              <a:t>. (</a:t>
            </a:r>
            <a:r>
              <a:rPr lang="en-US" sz="2400" dirty="0" smtClean="0">
                <a:solidFill>
                  <a:schemeClr val="bg1">
                    <a:lumMod val="50000"/>
                    <a:lumOff val="50000"/>
                  </a:schemeClr>
                </a:solidFill>
              </a:rPr>
              <a:t>Psalm 45:6)</a:t>
            </a:r>
            <a:endParaRPr lang="en-US" sz="2400" i="1" dirty="0">
              <a:solidFill>
                <a:schemeClr val="bg1">
                  <a:lumMod val="50000"/>
                  <a:lumOff val="50000"/>
                </a:schemeClr>
              </a:solidFill>
            </a:endParaRPr>
          </a:p>
        </p:txBody>
      </p:sp>
    </p:spTree>
    <p:extLst>
      <p:ext uri="{BB962C8B-B14F-4D97-AF65-F5344CB8AC3E}">
        <p14:creationId xmlns:p14="http://schemas.microsoft.com/office/powerpoint/2010/main" val="3067563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1:5-8</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12</a:t>
            </a:r>
            <a:endParaRPr lang="en-US" sz="3200" b="1" dirty="0" smtClean="0">
              <a:solidFill>
                <a:schemeClr val="bg1"/>
              </a:solidFill>
            </a:endParaRP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400" dirty="0" smtClean="0">
                <a:solidFill>
                  <a:srgbClr val="00B0F0"/>
                </a:solidFill>
              </a:rPr>
              <a:t>5</a:t>
            </a:r>
            <a:r>
              <a:rPr lang="en-US" sz="2400" dirty="0" smtClean="0"/>
              <a:t> For </a:t>
            </a:r>
            <a:r>
              <a:rPr lang="en-US" sz="2400" dirty="0"/>
              <a:t>to which of the angels did He ever say, "YOU ARE MY SON, TODAY I HAVE BEGOTTEN YOU"? And again, "I WILL BE A FATHER TO HIM AND HE SHALL BE A SON TO ME"?</a:t>
            </a:r>
          </a:p>
          <a:p>
            <a:endParaRPr lang="en-US" sz="2400" dirty="0"/>
          </a:p>
          <a:p>
            <a:r>
              <a:rPr lang="en-US" sz="2400" dirty="0" smtClean="0">
                <a:solidFill>
                  <a:schemeClr val="bg1">
                    <a:lumMod val="50000"/>
                    <a:lumOff val="50000"/>
                  </a:schemeClr>
                </a:solidFill>
              </a:rPr>
              <a:t>6 And </a:t>
            </a:r>
            <a:r>
              <a:rPr lang="en-US" sz="2400" dirty="0">
                <a:solidFill>
                  <a:schemeClr val="bg1">
                    <a:lumMod val="50000"/>
                    <a:lumOff val="50000"/>
                  </a:schemeClr>
                </a:solidFill>
              </a:rPr>
              <a:t>when He again brings the firstborn into the world, He says, "AND LET ALL THE ANGELS OF GOD WORSHIP HIM</a:t>
            </a:r>
            <a:r>
              <a:rPr lang="en-US" sz="2400" dirty="0" smtClean="0">
                <a:solidFill>
                  <a:schemeClr val="bg1">
                    <a:lumMod val="50000"/>
                    <a:lumOff val="50000"/>
                  </a:schemeClr>
                </a:solidFill>
              </a:rPr>
              <a:t>.“(</a:t>
            </a:r>
            <a:r>
              <a:rPr lang="en-US" sz="2400" dirty="0">
                <a:solidFill>
                  <a:schemeClr val="bg1">
                    <a:lumMod val="50000"/>
                    <a:lumOff val="50000"/>
                  </a:schemeClr>
                </a:solidFill>
                <a:latin typeface="Google Sans"/>
              </a:rPr>
              <a:t>Deuteronomy 32:43</a:t>
            </a:r>
            <a:r>
              <a:rPr lang="en-US" sz="2400" dirty="0">
                <a:solidFill>
                  <a:schemeClr val="bg1">
                    <a:lumMod val="50000"/>
                    <a:lumOff val="50000"/>
                  </a:schemeClr>
                </a:solidFill>
              </a:rPr>
              <a:t> and </a:t>
            </a:r>
            <a:r>
              <a:rPr lang="en-US" sz="2400" dirty="0">
                <a:solidFill>
                  <a:schemeClr val="bg1">
                    <a:lumMod val="50000"/>
                    <a:lumOff val="50000"/>
                  </a:schemeClr>
                </a:solidFill>
                <a:latin typeface="Google Sans"/>
              </a:rPr>
              <a:t>Psalm </a:t>
            </a:r>
            <a:r>
              <a:rPr lang="en-US" sz="2400" dirty="0" smtClean="0">
                <a:solidFill>
                  <a:schemeClr val="bg1">
                    <a:lumMod val="50000"/>
                    <a:lumOff val="50000"/>
                  </a:schemeClr>
                </a:solidFill>
                <a:latin typeface="Google Sans"/>
              </a:rPr>
              <a:t>97:7)</a:t>
            </a:r>
            <a:endParaRPr lang="en-US" sz="2400" dirty="0">
              <a:solidFill>
                <a:schemeClr val="bg1">
                  <a:lumMod val="50000"/>
                  <a:lumOff val="50000"/>
                </a:schemeClr>
              </a:solidFill>
            </a:endParaRPr>
          </a:p>
          <a:p>
            <a:endParaRPr lang="en-US" sz="2400" dirty="0">
              <a:solidFill>
                <a:schemeClr val="bg1">
                  <a:lumMod val="50000"/>
                  <a:lumOff val="50000"/>
                </a:schemeClr>
              </a:solidFill>
            </a:endParaRPr>
          </a:p>
          <a:p>
            <a:r>
              <a:rPr lang="en-US" sz="2400" dirty="0" smtClean="0">
                <a:solidFill>
                  <a:schemeClr val="bg1">
                    <a:lumMod val="50000"/>
                    <a:lumOff val="50000"/>
                  </a:schemeClr>
                </a:solidFill>
              </a:rPr>
              <a:t>7 And </a:t>
            </a:r>
            <a:r>
              <a:rPr lang="en-US" sz="2400" dirty="0">
                <a:solidFill>
                  <a:schemeClr val="bg1">
                    <a:lumMod val="50000"/>
                    <a:lumOff val="50000"/>
                  </a:schemeClr>
                </a:solidFill>
              </a:rPr>
              <a:t>of the angels He says, "WHO MAKES HIS ANGELS WINDS, AND HIS MINISTERS A FLAME OF FIRE</a:t>
            </a:r>
            <a:r>
              <a:rPr lang="en-US" sz="2400" dirty="0" smtClean="0">
                <a:solidFill>
                  <a:schemeClr val="bg1">
                    <a:lumMod val="50000"/>
                    <a:lumOff val="50000"/>
                  </a:schemeClr>
                </a:solidFill>
              </a:rPr>
              <a:t>.“ (</a:t>
            </a:r>
            <a:r>
              <a:rPr lang="en-US" sz="2400" dirty="0">
                <a:solidFill>
                  <a:schemeClr val="bg1">
                    <a:lumMod val="50000"/>
                    <a:lumOff val="50000"/>
                  </a:schemeClr>
                </a:solidFill>
                <a:latin typeface="Google Sans"/>
              </a:rPr>
              <a:t>Psalm </a:t>
            </a:r>
            <a:r>
              <a:rPr lang="en-US" sz="2400" dirty="0" smtClean="0">
                <a:solidFill>
                  <a:schemeClr val="bg1">
                    <a:lumMod val="50000"/>
                    <a:lumOff val="50000"/>
                  </a:schemeClr>
                </a:solidFill>
                <a:latin typeface="Google Sans"/>
              </a:rPr>
              <a:t>104:4)</a:t>
            </a:r>
            <a:endParaRPr lang="en-US" sz="2400" dirty="0">
              <a:solidFill>
                <a:schemeClr val="bg1">
                  <a:lumMod val="50000"/>
                  <a:lumOff val="50000"/>
                </a:schemeClr>
              </a:solidFill>
            </a:endParaRPr>
          </a:p>
          <a:p>
            <a:endParaRPr lang="en-US" sz="2400" dirty="0">
              <a:solidFill>
                <a:schemeClr val="bg1">
                  <a:lumMod val="50000"/>
                  <a:lumOff val="50000"/>
                </a:schemeClr>
              </a:solidFill>
            </a:endParaRPr>
          </a:p>
          <a:p>
            <a:r>
              <a:rPr lang="en-US" sz="2400" dirty="0" smtClean="0">
                <a:solidFill>
                  <a:schemeClr val="bg1">
                    <a:lumMod val="50000"/>
                    <a:lumOff val="50000"/>
                  </a:schemeClr>
                </a:solidFill>
              </a:rPr>
              <a:t>8 But </a:t>
            </a:r>
            <a:r>
              <a:rPr lang="en-US" sz="2400" dirty="0">
                <a:solidFill>
                  <a:schemeClr val="bg1">
                    <a:lumMod val="50000"/>
                    <a:lumOff val="50000"/>
                  </a:schemeClr>
                </a:solidFill>
              </a:rPr>
              <a:t>of the Son [He says], "YOUR THRONE, O GOD, IS FOREVER AND EVER, AND THE RIGHTEOUS SCEPTER IS THE SCEPTER OF HIS KINGDOM</a:t>
            </a:r>
            <a:r>
              <a:rPr lang="en-US" sz="2400" dirty="0" smtClean="0">
                <a:solidFill>
                  <a:schemeClr val="bg1">
                    <a:lumMod val="50000"/>
                    <a:lumOff val="50000"/>
                  </a:schemeClr>
                </a:solidFill>
              </a:rPr>
              <a:t>. (</a:t>
            </a:r>
            <a:r>
              <a:rPr lang="en-US" sz="2400" dirty="0" smtClean="0">
                <a:solidFill>
                  <a:schemeClr val="bg1">
                    <a:lumMod val="50000"/>
                    <a:lumOff val="50000"/>
                  </a:schemeClr>
                </a:solidFill>
              </a:rPr>
              <a:t>Psalm 45:6)</a:t>
            </a:r>
            <a:endParaRPr lang="en-US" sz="2400" i="1" dirty="0">
              <a:solidFill>
                <a:schemeClr val="bg1">
                  <a:lumMod val="50000"/>
                  <a:lumOff val="50000"/>
                </a:schemeClr>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3307" y="1122204"/>
            <a:ext cx="3765051" cy="5308600"/>
          </a:xfrm>
          <a:prstGeom prst="rect">
            <a:avLst/>
          </a:prstGeom>
        </p:spPr>
      </p:pic>
    </p:spTree>
    <p:extLst>
      <p:ext uri="{BB962C8B-B14F-4D97-AF65-F5344CB8AC3E}">
        <p14:creationId xmlns:p14="http://schemas.microsoft.com/office/powerpoint/2010/main" val="29842668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1:5-8</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13</a:t>
            </a:r>
            <a:endParaRPr lang="en-US" sz="3200" b="1" dirty="0" smtClean="0">
              <a:solidFill>
                <a:schemeClr val="bg1"/>
              </a:solidFill>
            </a:endParaRP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400" dirty="0" smtClean="0">
                <a:solidFill>
                  <a:srgbClr val="00B0F0"/>
                </a:solidFill>
              </a:rPr>
              <a:t>5</a:t>
            </a:r>
            <a:r>
              <a:rPr lang="en-US" sz="2400" dirty="0" smtClean="0"/>
              <a:t> For </a:t>
            </a:r>
            <a:r>
              <a:rPr lang="en-US" sz="2400" dirty="0"/>
              <a:t>to which of the angels did He ever say, "YOU ARE MY SON, TODAY I HAVE BEGOTTEN YOU"? And again, "I WILL BE A FATHER TO HIM AND HE SHALL BE A SON TO ME"?</a:t>
            </a:r>
          </a:p>
          <a:p>
            <a:endParaRPr lang="en-US" sz="2400" dirty="0"/>
          </a:p>
          <a:p>
            <a:r>
              <a:rPr lang="en-US" sz="2400" dirty="0" smtClean="0">
                <a:solidFill>
                  <a:schemeClr val="bg1">
                    <a:lumMod val="50000"/>
                    <a:lumOff val="50000"/>
                  </a:schemeClr>
                </a:solidFill>
              </a:rPr>
              <a:t>6 And </a:t>
            </a:r>
            <a:r>
              <a:rPr lang="en-US" sz="2400" dirty="0">
                <a:solidFill>
                  <a:schemeClr val="bg1">
                    <a:lumMod val="50000"/>
                    <a:lumOff val="50000"/>
                  </a:schemeClr>
                </a:solidFill>
              </a:rPr>
              <a:t>when He again brings the firstborn into the world, He says, "AND LET ALL THE ANGELS OF GOD WORSHIP HIM</a:t>
            </a:r>
            <a:r>
              <a:rPr lang="en-US" sz="2400" dirty="0" smtClean="0">
                <a:solidFill>
                  <a:schemeClr val="bg1">
                    <a:lumMod val="50000"/>
                    <a:lumOff val="50000"/>
                  </a:schemeClr>
                </a:solidFill>
              </a:rPr>
              <a:t>.“(</a:t>
            </a:r>
            <a:r>
              <a:rPr lang="en-US" sz="2400" dirty="0">
                <a:solidFill>
                  <a:schemeClr val="bg1">
                    <a:lumMod val="50000"/>
                    <a:lumOff val="50000"/>
                  </a:schemeClr>
                </a:solidFill>
                <a:latin typeface="Google Sans"/>
              </a:rPr>
              <a:t>Deuteronomy 32:43</a:t>
            </a:r>
            <a:r>
              <a:rPr lang="en-US" sz="2400" dirty="0">
                <a:solidFill>
                  <a:schemeClr val="bg1">
                    <a:lumMod val="50000"/>
                    <a:lumOff val="50000"/>
                  </a:schemeClr>
                </a:solidFill>
              </a:rPr>
              <a:t> and </a:t>
            </a:r>
            <a:r>
              <a:rPr lang="en-US" sz="2400" dirty="0">
                <a:solidFill>
                  <a:schemeClr val="bg1">
                    <a:lumMod val="50000"/>
                    <a:lumOff val="50000"/>
                  </a:schemeClr>
                </a:solidFill>
                <a:latin typeface="Google Sans"/>
              </a:rPr>
              <a:t>Psalm </a:t>
            </a:r>
            <a:r>
              <a:rPr lang="en-US" sz="2400" dirty="0" smtClean="0">
                <a:solidFill>
                  <a:schemeClr val="bg1">
                    <a:lumMod val="50000"/>
                    <a:lumOff val="50000"/>
                  </a:schemeClr>
                </a:solidFill>
                <a:latin typeface="Google Sans"/>
              </a:rPr>
              <a:t>97:7)</a:t>
            </a:r>
            <a:endParaRPr lang="en-US" sz="2400" dirty="0">
              <a:solidFill>
                <a:schemeClr val="bg1">
                  <a:lumMod val="50000"/>
                  <a:lumOff val="50000"/>
                </a:schemeClr>
              </a:solidFill>
            </a:endParaRPr>
          </a:p>
          <a:p>
            <a:endParaRPr lang="en-US" sz="2400" dirty="0">
              <a:solidFill>
                <a:schemeClr val="bg1">
                  <a:lumMod val="50000"/>
                  <a:lumOff val="50000"/>
                </a:schemeClr>
              </a:solidFill>
            </a:endParaRPr>
          </a:p>
          <a:p>
            <a:r>
              <a:rPr lang="en-US" sz="2400" dirty="0" smtClean="0">
                <a:solidFill>
                  <a:schemeClr val="bg1">
                    <a:lumMod val="50000"/>
                    <a:lumOff val="50000"/>
                  </a:schemeClr>
                </a:solidFill>
              </a:rPr>
              <a:t>7 And </a:t>
            </a:r>
            <a:r>
              <a:rPr lang="en-US" sz="2400" dirty="0">
                <a:solidFill>
                  <a:schemeClr val="bg1">
                    <a:lumMod val="50000"/>
                    <a:lumOff val="50000"/>
                  </a:schemeClr>
                </a:solidFill>
              </a:rPr>
              <a:t>of the angels He says, "WHO MAKES HIS ANGELS WINDS, AND HIS MINISTERS A FLAME OF FIRE</a:t>
            </a:r>
            <a:r>
              <a:rPr lang="en-US" sz="2400" dirty="0" smtClean="0">
                <a:solidFill>
                  <a:schemeClr val="bg1">
                    <a:lumMod val="50000"/>
                    <a:lumOff val="50000"/>
                  </a:schemeClr>
                </a:solidFill>
              </a:rPr>
              <a:t>.“ (</a:t>
            </a:r>
            <a:r>
              <a:rPr lang="en-US" sz="2400" dirty="0">
                <a:solidFill>
                  <a:schemeClr val="bg1">
                    <a:lumMod val="50000"/>
                    <a:lumOff val="50000"/>
                  </a:schemeClr>
                </a:solidFill>
                <a:latin typeface="Google Sans"/>
              </a:rPr>
              <a:t>Psalm </a:t>
            </a:r>
            <a:r>
              <a:rPr lang="en-US" sz="2400" dirty="0" smtClean="0">
                <a:solidFill>
                  <a:schemeClr val="bg1">
                    <a:lumMod val="50000"/>
                    <a:lumOff val="50000"/>
                  </a:schemeClr>
                </a:solidFill>
                <a:latin typeface="Google Sans"/>
              </a:rPr>
              <a:t>104:4)</a:t>
            </a:r>
            <a:endParaRPr lang="en-US" sz="2400" dirty="0">
              <a:solidFill>
                <a:schemeClr val="bg1">
                  <a:lumMod val="50000"/>
                  <a:lumOff val="50000"/>
                </a:schemeClr>
              </a:solidFill>
            </a:endParaRPr>
          </a:p>
          <a:p>
            <a:endParaRPr lang="en-US" sz="2400" dirty="0">
              <a:solidFill>
                <a:schemeClr val="bg1">
                  <a:lumMod val="50000"/>
                  <a:lumOff val="50000"/>
                </a:schemeClr>
              </a:solidFill>
            </a:endParaRPr>
          </a:p>
          <a:p>
            <a:r>
              <a:rPr lang="en-US" sz="2400" dirty="0" smtClean="0">
                <a:solidFill>
                  <a:schemeClr val="bg1">
                    <a:lumMod val="50000"/>
                    <a:lumOff val="50000"/>
                  </a:schemeClr>
                </a:solidFill>
              </a:rPr>
              <a:t>8 But </a:t>
            </a:r>
            <a:r>
              <a:rPr lang="en-US" sz="2400" dirty="0">
                <a:solidFill>
                  <a:schemeClr val="bg1">
                    <a:lumMod val="50000"/>
                    <a:lumOff val="50000"/>
                  </a:schemeClr>
                </a:solidFill>
              </a:rPr>
              <a:t>of the Son [He says], "YOUR THRONE, O GOD, IS FOREVER AND EVER, AND THE RIGHTEOUS SCEPTER IS THE SCEPTER OF HIS KINGDOM</a:t>
            </a:r>
            <a:r>
              <a:rPr lang="en-US" sz="2400" dirty="0" smtClean="0">
                <a:solidFill>
                  <a:schemeClr val="bg1">
                    <a:lumMod val="50000"/>
                    <a:lumOff val="50000"/>
                  </a:schemeClr>
                </a:solidFill>
              </a:rPr>
              <a:t>. (</a:t>
            </a:r>
            <a:r>
              <a:rPr lang="en-US" sz="2400" dirty="0" smtClean="0">
                <a:solidFill>
                  <a:schemeClr val="bg1">
                    <a:lumMod val="50000"/>
                    <a:lumOff val="50000"/>
                  </a:schemeClr>
                </a:solidFill>
              </a:rPr>
              <a:t>Psalm 45:6)</a:t>
            </a:r>
            <a:endParaRPr lang="en-US" sz="2400" i="1" dirty="0">
              <a:solidFill>
                <a:schemeClr val="bg1">
                  <a:lumMod val="50000"/>
                  <a:lumOff val="50000"/>
                </a:schemeClr>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3307" y="1122204"/>
            <a:ext cx="3765051" cy="53086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3165" y="1101140"/>
            <a:ext cx="6618127" cy="5194300"/>
          </a:xfrm>
          <a:prstGeom prst="rect">
            <a:avLst/>
          </a:prstGeom>
        </p:spPr>
      </p:pic>
    </p:spTree>
    <p:extLst>
      <p:ext uri="{BB962C8B-B14F-4D97-AF65-F5344CB8AC3E}">
        <p14:creationId xmlns:p14="http://schemas.microsoft.com/office/powerpoint/2010/main" val="33776451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1:5-8</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14</a:t>
            </a:r>
            <a:endParaRPr lang="en-US" sz="3200" b="1" dirty="0" smtClean="0">
              <a:solidFill>
                <a:schemeClr val="bg1"/>
              </a:solidFill>
            </a:endParaRP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400" dirty="0" smtClean="0">
                <a:solidFill>
                  <a:srgbClr val="00B0F0"/>
                </a:solidFill>
              </a:rPr>
              <a:t>5</a:t>
            </a:r>
            <a:r>
              <a:rPr lang="en-US" sz="2400" dirty="0" smtClean="0"/>
              <a:t> For </a:t>
            </a:r>
            <a:r>
              <a:rPr lang="en-US" sz="2400" dirty="0"/>
              <a:t>to which of the angels did He ever say, "YOU ARE MY SON, TODAY I HAVE BEGOTTEN YOU"? And again, "I WILL BE A FATHER TO HIM AND HE SHALL BE A SON TO ME"?</a:t>
            </a:r>
          </a:p>
          <a:p>
            <a:endParaRPr lang="en-US" sz="2400" dirty="0"/>
          </a:p>
          <a:p>
            <a:r>
              <a:rPr lang="en-US" sz="2400" dirty="0" smtClean="0">
                <a:solidFill>
                  <a:srgbClr val="00B0F0"/>
                </a:solidFill>
              </a:rPr>
              <a:t>6</a:t>
            </a:r>
            <a:r>
              <a:rPr lang="en-US" sz="2400" dirty="0" smtClean="0"/>
              <a:t> And </a:t>
            </a:r>
            <a:r>
              <a:rPr lang="en-US" sz="2400" dirty="0"/>
              <a:t>when He again brings the firstborn into the world, He says, "AND LET ALL THE ANGELS OF GOD WORSHIP HIM</a:t>
            </a:r>
            <a:r>
              <a:rPr lang="en-US" sz="2400" dirty="0" smtClean="0">
                <a:solidFill>
                  <a:srgbClr val="FFFF00"/>
                </a:solidFill>
              </a:rPr>
              <a:t>.“(</a:t>
            </a:r>
            <a:r>
              <a:rPr lang="en-US" sz="2400" dirty="0">
                <a:solidFill>
                  <a:srgbClr val="FFFF00"/>
                </a:solidFill>
                <a:latin typeface="Google Sans"/>
              </a:rPr>
              <a:t>Deuteronomy 32:43</a:t>
            </a:r>
            <a:r>
              <a:rPr lang="en-US" sz="2400" dirty="0">
                <a:solidFill>
                  <a:srgbClr val="FFFF00"/>
                </a:solidFill>
              </a:rPr>
              <a:t> and </a:t>
            </a:r>
            <a:r>
              <a:rPr lang="en-US" sz="2400" dirty="0">
                <a:solidFill>
                  <a:srgbClr val="FFFF00"/>
                </a:solidFill>
                <a:latin typeface="Google Sans"/>
              </a:rPr>
              <a:t>Psalm </a:t>
            </a:r>
            <a:r>
              <a:rPr lang="en-US" sz="2400" dirty="0" smtClean="0">
                <a:solidFill>
                  <a:srgbClr val="FFFF00"/>
                </a:solidFill>
                <a:latin typeface="Google Sans"/>
              </a:rPr>
              <a:t>97:7)</a:t>
            </a:r>
            <a:endParaRPr lang="en-US" sz="2400" dirty="0">
              <a:solidFill>
                <a:srgbClr val="FFFF00"/>
              </a:solidFill>
            </a:endParaRPr>
          </a:p>
          <a:p>
            <a:endParaRPr lang="en-US" sz="2400" dirty="0"/>
          </a:p>
          <a:p>
            <a:r>
              <a:rPr lang="en-US" sz="2400" dirty="0" smtClean="0">
                <a:solidFill>
                  <a:srgbClr val="00B0F0"/>
                </a:solidFill>
              </a:rPr>
              <a:t>7</a:t>
            </a:r>
            <a:r>
              <a:rPr lang="en-US" sz="2400" dirty="0" smtClean="0"/>
              <a:t> And </a:t>
            </a:r>
            <a:r>
              <a:rPr lang="en-US" sz="2400" dirty="0"/>
              <a:t>of the angels He says, "WHO MAKES HIS ANGELS WINDS, AND HIS MINISTERS A FLAME OF FIRE</a:t>
            </a:r>
            <a:r>
              <a:rPr lang="en-US" sz="2400" dirty="0" smtClean="0"/>
              <a:t>.“ </a:t>
            </a:r>
            <a:r>
              <a:rPr lang="en-US" sz="2400" dirty="0" smtClean="0">
                <a:solidFill>
                  <a:srgbClr val="FFFF00"/>
                </a:solidFill>
              </a:rPr>
              <a:t>(</a:t>
            </a:r>
            <a:r>
              <a:rPr lang="en-US" sz="2400" dirty="0">
                <a:solidFill>
                  <a:srgbClr val="FFFF00"/>
                </a:solidFill>
                <a:latin typeface="Google Sans"/>
              </a:rPr>
              <a:t>Psalm </a:t>
            </a:r>
            <a:r>
              <a:rPr lang="en-US" sz="2400" dirty="0" smtClean="0">
                <a:solidFill>
                  <a:srgbClr val="FFFF00"/>
                </a:solidFill>
                <a:latin typeface="Google Sans"/>
              </a:rPr>
              <a:t>104:4)</a:t>
            </a:r>
            <a:endParaRPr lang="en-US" sz="2400" dirty="0">
              <a:solidFill>
                <a:srgbClr val="FFFF00"/>
              </a:solidFill>
            </a:endParaRPr>
          </a:p>
          <a:p>
            <a:endParaRPr lang="en-US" sz="2400" dirty="0"/>
          </a:p>
          <a:p>
            <a:r>
              <a:rPr lang="en-US" sz="2400" dirty="0" smtClean="0">
                <a:solidFill>
                  <a:srgbClr val="00B0F0"/>
                </a:solidFill>
              </a:rPr>
              <a:t>8</a:t>
            </a:r>
            <a:r>
              <a:rPr lang="en-US" sz="2400" dirty="0" smtClean="0"/>
              <a:t> But </a:t>
            </a:r>
            <a:r>
              <a:rPr lang="en-US" sz="2400" dirty="0"/>
              <a:t>of the Son [He says], "YOUR THRONE, O GOD, IS FOREVER AND EVER, AND THE RIGHTEOUS SCEPTER IS THE SCEPTER OF HIS KINGDOM</a:t>
            </a:r>
            <a:r>
              <a:rPr lang="en-US" sz="2400" dirty="0" smtClean="0"/>
              <a:t>. </a:t>
            </a:r>
            <a:r>
              <a:rPr lang="en-US" sz="2400" dirty="0" smtClean="0">
                <a:solidFill>
                  <a:srgbClr val="FFFF00"/>
                </a:solidFill>
              </a:rPr>
              <a:t>(</a:t>
            </a:r>
            <a:r>
              <a:rPr lang="en-US" sz="2400" dirty="0" smtClean="0">
                <a:solidFill>
                  <a:srgbClr val="FFFF00"/>
                </a:solidFill>
              </a:rPr>
              <a:t>Psalm 45:6)</a:t>
            </a:r>
            <a:endParaRPr lang="en-US" sz="2400" i="1" dirty="0">
              <a:solidFill>
                <a:srgbClr val="FFFF00"/>
              </a:solidFill>
            </a:endParaRPr>
          </a:p>
        </p:txBody>
      </p:sp>
    </p:spTree>
    <p:extLst>
      <p:ext uri="{BB962C8B-B14F-4D97-AF65-F5344CB8AC3E}">
        <p14:creationId xmlns:p14="http://schemas.microsoft.com/office/powerpoint/2010/main" val="1272368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1:9-12</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15</a:t>
            </a:r>
            <a:endParaRPr lang="en-US" sz="3200" b="1" dirty="0" smtClean="0">
              <a:solidFill>
                <a:schemeClr val="bg1"/>
              </a:solidFill>
            </a:endParaRPr>
          </a:p>
        </p:txBody>
      </p:sp>
      <p:sp>
        <p:nvSpPr>
          <p:cNvPr id="5" name="TextBox 4"/>
          <p:cNvSpPr txBox="1"/>
          <p:nvPr/>
        </p:nvSpPr>
        <p:spPr>
          <a:xfrm>
            <a:off x="698500" y="1016000"/>
            <a:ext cx="10121900" cy="6001643"/>
          </a:xfrm>
          <a:prstGeom prst="rect">
            <a:avLst/>
          </a:prstGeom>
          <a:noFill/>
        </p:spPr>
        <p:txBody>
          <a:bodyPr wrap="square" rtlCol="0">
            <a:spAutoFit/>
          </a:bodyPr>
          <a:lstStyle/>
          <a:p>
            <a:r>
              <a:rPr lang="en-US" sz="2400" dirty="0" smtClean="0">
                <a:solidFill>
                  <a:srgbClr val="00B0F0"/>
                </a:solidFill>
              </a:rPr>
              <a:t>9</a:t>
            </a:r>
            <a:r>
              <a:rPr lang="en-US" sz="2400" dirty="0" smtClean="0"/>
              <a:t> "</a:t>
            </a:r>
            <a:r>
              <a:rPr lang="en-US" sz="2400" dirty="0"/>
              <a:t>YOU HAVE LOVED RIGHTEOUSNESS AND HATED LAWLESSNESS; THEREFORE GOD, YOUR GOD, HAS ANOINTED YOU WITH THE OIL OF GLADNESS ABOVE YOUR COMPANIONS</a:t>
            </a:r>
            <a:r>
              <a:rPr lang="en-US" sz="2400" dirty="0" smtClean="0"/>
              <a:t>.“ </a:t>
            </a:r>
            <a:r>
              <a:rPr lang="en-US" sz="2400" dirty="0" smtClean="0">
                <a:solidFill>
                  <a:srgbClr val="FFFF00"/>
                </a:solidFill>
              </a:rPr>
              <a:t>(</a:t>
            </a:r>
            <a:r>
              <a:rPr lang="en-US" sz="2400" dirty="0">
                <a:solidFill>
                  <a:srgbClr val="FFFF00"/>
                </a:solidFill>
              </a:rPr>
              <a:t>Psalm </a:t>
            </a:r>
            <a:r>
              <a:rPr lang="en-US" sz="2400" dirty="0" smtClean="0">
                <a:solidFill>
                  <a:srgbClr val="FFFF00"/>
                </a:solidFill>
              </a:rPr>
              <a:t>45:7)</a:t>
            </a:r>
            <a:endParaRPr lang="en-US" sz="2400" dirty="0">
              <a:solidFill>
                <a:srgbClr val="FFFF00"/>
              </a:solidFill>
            </a:endParaRPr>
          </a:p>
          <a:p>
            <a:endParaRPr lang="en-US" sz="2400" dirty="0"/>
          </a:p>
          <a:p>
            <a:r>
              <a:rPr lang="en-US" sz="2400" dirty="0" smtClean="0">
                <a:solidFill>
                  <a:srgbClr val="00B0F0"/>
                </a:solidFill>
              </a:rPr>
              <a:t>10</a:t>
            </a:r>
            <a:r>
              <a:rPr lang="en-US" sz="2400" dirty="0" smtClean="0"/>
              <a:t> And</a:t>
            </a:r>
            <a:r>
              <a:rPr lang="en-US" sz="2400" dirty="0"/>
              <a:t>, "YOU, LORD, IN THE BEGINNING LAID THE FOUNDATION OF THE EARTH, AND THE HEAVENS ARE THE WORKS OF YOUR HANDS</a:t>
            </a:r>
            <a:r>
              <a:rPr lang="en-US" sz="2400" dirty="0" smtClean="0"/>
              <a:t>; </a:t>
            </a:r>
            <a:r>
              <a:rPr lang="en-US" sz="2400" dirty="0" smtClean="0">
                <a:solidFill>
                  <a:srgbClr val="FFFF00"/>
                </a:solidFill>
              </a:rPr>
              <a:t>(</a:t>
            </a:r>
            <a:r>
              <a:rPr lang="en-US" sz="2400" dirty="0" smtClean="0">
                <a:solidFill>
                  <a:srgbClr val="FFFF00"/>
                </a:solidFill>
              </a:rPr>
              <a:t>Psalm 102:25)</a:t>
            </a:r>
            <a:endParaRPr lang="en-US" sz="2400" dirty="0">
              <a:solidFill>
                <a:srgbClr val="FFFF00"/>
              </a:solidFill>
            </a:endParaRPr>
          </a:p>
          <a:p>
            <a:endParaRPr lang="en-US" sz="2400" dirty="0"/>
          </a:p>
          <a:p>
            <a:pPr lvl="0"/>
            <a:r>
              <a:rPr lang="en-US" sz="2400" dirty="0" smtClean="0">
                <a:solidFill>
                  <a:srgbClr val="00B0F0"/>
                </a:solidFill>
              </a:rPr>
              <a:t>11</a:t>
            </a:r>
            <a:r>
              <a:rPr lang="en-US" sz="2400" dirty="0" smtClean="0"/>
              <a:t> THEY </a:t>
            </a:r>
            <a:r>
              <a:rPr lang="en-US" sz="2400" dirty="0"/>
              <a:t>WILL PERISH, BUT YOU REMAIN; AND THEY ALL WILL BECOME OLD LIKE A GARMENT</a:t>
            </a:r>
            <a:r>
              <a:rPr lang="en-US" sz="2400" dirty="0" smtClean="0"/>
              <a:t>, </a:t>
            </a:r>
            <a:r>
              <a:rPr lang="en-US" sz="2400" dirty="0">
                <a:solidFill>
                  <a:srgbClr val="FFFF00"/>
                </a:solidFill>
              </a:rPr>
              <a:t>(Psalm </a:t>
            </a:r>
            <a:r>
              <a:rPr lang="en-US" sz="2400" dirty="0" smtClean="0">
                <a:solidFill>
                  <a:srgbClr val="FFFF00"/>
                </a:solidFill>
              </a:rPr>
              <a:t>102:26)</a:t>
            </a:r>
            <a:endParaRPr lang="en-US" sz="2400" dirty="0">
              <a:solidFill>
                <a:srgbClr val="FFFF00"/>
              </a:solidFill>
            </a:endParaRPr>
          </a:p>
          <a:p>
            <a:endParaRPr lang="en-US" sz="2400" dirty="0"/>
          </a:p>
          <a:p>
            <a:endParaRPr lang="en-US" sz="2400" dirty="0"/>
          </a:p>
          <a:p>
            <a:pPr lvl="0"/>
            <a:r>
              <a:rPr lang="en-US" sz="2400" dirty="0" smtClean="0">
                <a:solidFill>
                  <a:srgbClr val="00B0F0"/>
                </a:solidFill>
              </a:rPr>
              <a:t>12</a:t>
            </a:r>
            <a:r>
              <a:rPr lang="en-US" sz="2400" dirty="0" smtClean="0"/>
              <a:t> AND </a:t>
            </a:r>
            <a:r>
              <a:rPr lang="en-US" sz="2400" dirty="0"/>
              <a:t>LIKE A MANTLE YOU WILL ROLL THEM UP; LIKE A GARMENT THEY WILL ALSO BE CHANGED. BUT YOU ARE THE SAME, AND YOUR YEARS WILL NOT COME TO AN END</a:t>
            </a:r>
            <a:r>
              <a:rPr lang="en-US" sz="2400" dirty="0" smtClean="0"/>
              <a:t>.“ </a:t>
            </a:r>
            <a:r>
              <a:rPr lang="en-US" sz="2400" dirty="0" smtClean="0">
                <a:solidFill>
                  <a:srgbClr val="FFFF00"/>
                </a:solidFill>
              </a:rPr>
              <a:t>(</a:t>
            </a:r>
            <a:r>
              <a:rPr lang="en-US" sz="2400" dirty="0">
                <a:solidFill>
                  <a:srgbClr val="FFFF00"/>
                </a:solidFill>
              </a:rPr>
              <a:t>Psalm </a:t>
            </a:r>
            <a:r>
              <a:rPr lang="en-US" sz="2400" dirty="0" smtClean="0">
                <a:solidFill>
                  <a:srgbClr val="FFFF00"/>
                </a:solidFill>
              </a:rPr>
              <a:t>102:27)</a:t>
            </a:r>
            <a:endParaRPr lang="en-US" sz="2400" dirty="0">
              <a:solidFill>
                <a:srgbClr val="FFFF00"/>
              </a:solidFill>
            </a:endParaRPr>
          </a:p>
          <a:p>
            <a:endParaRPr lang="en-US" sz="2400" i="1" dirty="0"/>
          </a:p>
        </p:txBody>
      </p:sp>
    </p:spTree>
    <p:extLst>
      <p:ext uri="{BB962C8B-B14F-4D97-AF65-F5344CB8AC3E}">
        <p14:creationId xmlns:p14="http://schemas.microsoft.com/office/powerpoint/2010/main" val="33631464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1:13-14</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1</a:t>
            </a:r>
            <a:r>
              <a:rPr lang="en-US" sz="3200" b="1" dirty="0" smtClean="0">
                <a:solidFill>
                  <a:schemeClr val="bg1"/>
                </a:solidFill>
              </a:rPr>
              <a:t>6</a:t>
            </a:r>
            <a:endParaRPr lang="en-US" sz="3200" b="1" dirty="0" smtClean="0">
              <a:solidFill>
                <a:schemeClr val="bg1"/>
              </a:solidFill>
            </a:endParaRPr>
          </a:p>
        </p:txBody>
      </p:sp>
      <p:sp>
        <p:nvSpPr>
          <p:cNvPr id="5" name="TextBox 4"/>
          <p:cNvSpPr txBox="1"/>
          <p:nvPr/>
        </p:nvSpPr>
        <p:spPr>
          <a:xfrm>
            <a:off x="698500" y="1016000"/>
            <a:ext cx="9652000" cy="2308324"/>
          </a:xfrm>
          <a:prstGeom prst="rect">
            <a:avLst/>
          </a:prstGeom>
          <a:noFill/>
        </p:spPr>
        <p:txBody>
          <a:bodyPr wrap="square" rtlCol="0">
            <a:spAutoFit/>
          </a:bodyPr>
          <a:lstStyle/>
          <a:p>
            <a:r>
              <a:rPr lang="en-US" sz="2400" dirty="0" smtClean="0">
                <a:solidFill>
                  <a:srgbClr val="00B0F0"/>
                </a:solidFill>
              </a:rPr>
              <a:t>13 </a:t>
            </a:r>
            <a:r>
              <a:rPr lang="en-US" sz="2400" dirty="0" smtClean="0"/>
              <a:t>But </a:t>
            </a:r>
            <a:r>
              <a:rPr lang="en-US" sz="2400" dirty="0"/>
              <a:t>to which of the angels has He ever said, "SIT AT MY RIGHT HAND, UNTIL I MAKE YOUR ENEMIES A FOOTSTOOL FOR YOUR FEET</a:t>
            </a:r>
            <a:r>
              <a:rPr lang="en-US" sz="2400" dirty="0"/>
              <a:t>"? </a:t>
            </a:r>
            <a:r>
              <a:rPr lang="en-US" sz="2400" dirty="0" smtClean="0">
                <a:solidFill>
                  <a:srgbClr val="FFFF00"/>
                </a:solidFill>
              </a:rPr>
              <a:t>(Psalm 110:1</a:t>
            </a:r>
            <a:r>
              <a:rPr lang="en-US" sz="2400" dirty="0" smtClean="0"/>
              <a:t>) </a:t>
            </a:r>
            <a:endParaRPr lang="en-US" sz="2400" dirty="0"/>
          </a:p>
          <a:p>
            <a:endParaRPr lang="en-US" sz="2400" dirty="0"/>
          </a:p>
          <a:p>
            <a:r>
              <a:rPr lang="en-US" sz="2400" dirty="0" smtClean="0">
                <a:solidFill>
                  <a:srgbClr val="00B0F0"/>
                </a:solidFill>
              </a:rPr>
              <a:t>14</a:t>
            </a:r>
            <a:r>
              <a:rPr lang="en-US" sz="2400" dirty="0" smtClean="0"/>
              <a:t> Are </a:t>
            </a:r>
            <a:r>
              <a:rPr lang="en-US" sz="2400" dirty="0"/>
              <a:t>they not all ministering spirits, sent out to render service for the sake of those who will inherit salvation?</a:t>
            </a:r>
            <a:endParaRPr lang="en-US" sz="2400" i="1" dirty="0"/>
          </a:p>
        </p:txBody>
      </p:sp>
    </p:spTree>
    <p:extLst>
      <p:ext uri="{BB962C8B-B14F-4D97-AF65-F5344CB8AC3E}">
        <p14:creationId xmlns:p14="http://schemas.microsoft.com/office/powerpoint/2010/main" val="34517690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a:t>
            </a:r>
            <a:r>
              <a:rPr lang="en-US" sz="3200" dirty="0" smtClean="0">
                <a:solidFill>
                  <a:srgbClr val="92D050"/>
                </a:solidFill>
              </a:rPr>
              <a:t>2:1-3</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1</a:t>
            </a:r>
            <a:r>
              <a:rPr lang="en-US" sz="3200" b="1" dirty="0" smtClean="0">
                <a:solidFill>
                  <a:schemeClr val="bg1"/>
                </a:solidFill>
              </a:rPr>
              <a:t>7</a:t>
            </a:r>
            <a:endParaRPr lang="en-US" sz="3200" b="1" dirty="0" smtClean="0">
              <a:solidFill>
                <a:schemeClr val="bg1"/>
              </a:solidFill>
            </a:endParaRPr>
          </a:p>
        </p:txBody>
      </p:sp>
      <p:sp>
        <p:nvSpPr>
          <p:cNvPr id="5" name="TextBox 4"/>
          <p:cNvSpPr txBox="1"/>
          <p:nvPr/>
        </p:nvSpPr>
        <p:spPr>
          <a:xfrm>
            <a:off x="698500" y="1016000"/>
            <a:ext cx="9652000" cy="4154984"/>
          </a:xfrm>
          <a:prstGeom prst="rect">
            <a:avLst/>
          </a:prstGeom>
          <a:noFill/>
        </p:spPr>
        <p:txBody>
          <a:bodyPr wrap="square" rtlCol="0">
            <a:spAutoFit/>
          </a:bodyPr>
          <a:lstStyle/>
          <a:p>
            <a:r>
              <a:rPr lang="en-US" sz="2400" dirty="0" smtClean="0">
                <a:solidFill>
                  <a:srgbClr val="00B0F0"/>
                </a:solidFill>
              </a:rPr>
              <a:t>1</a:t>
            </a:r>
            <a:r>
              <a:rPr lang="en-US" sz="2400" dirty="0" smtClean="0"/>
              <a:t> </a:t>
            </a:r>
            <a:r>
              <a:rPr lang="en-US" sz="2400" dirty="0"/>
              <a:t>For this reason we must pay much closer attention to </a:t>
            </a:r>
            <a:r>
              <a:rPr lang="en-US" sz="2400" dirty="0" smtClean="0"/>
              <a:t>what </a:t>
            </a:r>
            <a:r>
              <a:rPr lang="en-US" sz="2400" dirty="0"/>
              <a:t>we have heard, so that we </a:t>
            </a:r>
            <a:r>
              <a:rPr lang="en-US" sz="2400" dirty="0">
                <a:solidFill>
                  <a:srgbClr val="FFFF00"/>
                </a:solidFill>
              </a:rPr>
              <a:t>do not drift away from it. </a:t>
            </a:r>
            <a:endParaRPr lang="en-US" sz="2400" dirty="0" smtClean="0">
              <a:solidFill>
                <a:srgbClr val="FFFF00"/>
              </a:solidFill>
            </a:endParaRPr>
          </a:p>
          <a:p>
            <a:endParaRPr lang="en-US" sz="2400" dirty="0"/>
          </a:p>
          <a:p>
            <a:r>
              <a:rPr lang="en-US" sz="2400" dirty="0" smtClean="0">
                <a:solidFill>
                  <a:srgbClr val="00B0F0"/>
                </a:solidFill>
              </a:rPr>
              <a:t>2</a:t>
            </a:r>
            <a:r>
              <a:rPr lang="en-US" sz="2400" dirty="0" smtClean="0"/>
              <a:t> </a:t>
            </a:r>
            <a:r>
              <a:rPr lang="en-US" sz="2400" dirty="0"/>
              <a:t>For if the word spoken through angels proved </a:t>
            </a:r>
            <a:r>
              <a:rPr lang="en-US" sz="2400" dirty="0" smtClean="0"/>
              <a:t>unalterable</a:t>
            </a:r>
            <a:r>
              <a:rPr lang="en-US" sz="2400" dirty="0"/>
              <a:t>, and every violation and act of disobedience received a just </a:t>
            </a:r>
            <a:r>
              <a:rPr lang="en-US" sz="2400" dirty="0" smtClean="0"/>
              <a:t>punishment</a:t>
            </a:r>
            <a:r>
              <a:rPr lang="en-US" sz="2400" dirty="0"/>
              <a:t>, </a:t>
            </a:r>
            <a:endParaRPr lang="en-US" sz="2400" dirty="0" smtClean="0"/>
          </a:p>
          <a:p>
            <a:endParaRPr lang="en-US" sz="2400" dirty="0"/>
          </a:p>
          <a:p>
            <a:r>
              <a:rPr lang="en-US" sz="2400" dirty="0" smtClean="0">
                <a:solidFill>
                  <a:srgbClr val="00B0F0"/>
                </a:solidFill>
              </a:rPr>
              <a:t>3</a:t>
            </a:r>
            <a:r>
              <a:rPr lang="en-US" sz="2400" dirty="0" smtClean="0"/>
              <a:t> </a:t>
            </a:r>
            <a:r>
              <a:rPr lang="en-US" sz="2400" dirty="0"/>
              <a:t>how will we </a:t>
            </a:r>
            <a:r>
              <a:rPr lang="en-US" sz="2400" dirty="0">
                <a:solidFill>
                  <a:srgbClr val="FFFF00"/>
                </a:solidFill>
              </a:rPr>
              <a:t>escape</a:t>
            </a:r>
            <a:r>
              <a:rPr lang="en-US" sz="2400" dirty="0"/>
              <a:t> if we neglect so great a salvation</a:t>
            </a:r>
            <a:r>
              <a:rPr lang="en-US" sz="2400" dirty="0" smtClean="0"/>
              <a:t>?</a:t>
            </a:r>
          </a:p>
          <a:p>
            <a:endParaRPr lang="en-US" sz="2400" i="1" dirty="0"/>
          </a:p>
          <a:p>
            <a:endParaRPr lang="en-US" sz="2400" i="1" dirty="0" smtClean="0"/>
          </a:p>
          <a:p>
            <a:r>
              <a:rPr lang="en-US" sz="2400" i="1" dirty="0" smtClean="0"/>
              <a:t>This is telling us what?</a:t>
            </a:r>
            <a:endParaRPr lang="en-US" sz="2400" i="1" dirty="0"/>
          </a:p>
        </p:txBody>
      </p:sp>
    </p:spTree>
    <p:extLst>
      <p:ext uri="{BB962C8B-B14F-4D97-AF65-F5344CB8AC3E}">
        <p14:creationId xmlns:p14="http://schemas.microsoft.com/office/powerpoint/2010/main" val="40249420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a:t>
            </a:r>
            <a:r>
              <a:rPr lang="en-US" sz="3200" dirty="0" smtClean="0">
                <a:solidFill>
                  <a:srgbClr val="92D050"/>
                </a:solidFill>
              </a:rPr>
              <a:t>2:1-3</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18</a:t>
            </a:r>
            <a:endParaRPr lang="en-US" sz="3200" b="1" dirty="0" smtClean="0">
              <a:solidFill>
                <a:schemeClr val="bg1"/>
              </a:solidFill>
            </a:endParaRPr>
          </a:p>
        </p:txBody>
      </p:sp>
      <p:sp>
        <p:nvSpPr>
          <p:cNvPr id="5" name="TextBox 4"/>
          <p:cNvSpPr txBox="1"/>
          <p:nvPr/>
        </p:nvSpPr>
        <p:spPr>
          <a:xfrm>
            <a:off x="698500" y="1016000"/>
            <a:ext cx="9652000" cy="4154984"/>
          </a:xfrm>
          <a:prstGeom prst="rect">
            <a:avLst/>
          </a:prstGeom>
          <a:noFill/>
        </p:spPr>
        <p:txBody>
          <a:bodyPr wrap="square" rtlCol="0">
            <a:spAutoFit/>
          </a:bodyPr>
          <a:lstStyle/>
          <a:p>
            <a:r>
              <a:rPr lang="en-US" sz="2400" dirty="0" smtClean="0">
                <a:solidFill>
                  <a:srgbClr val="00B0F0"/>
                </a:solidFill>
              </a:rPr>
              <a:t>1</a:t>
            </a:r>
            <a:r>
              <a:rPr lang="en-US" sz="2400" dirty="0" smtClean="0"/>
              <a:t> </a:t>
            </a:r>
            <a:r>
              <a:rPr lang="en-US" sz="2400" dirty="0"/>
              <a:t>For this reason we must pay much closer attention to </a:t>
            </a:r>
            <a:r>
              <a:rPr lang="en-US" sz="2400" dirty="0" smtClean="0"/>
              <a:t>what </a:t>
            </a:r>
            <a:r>
              <a:rPr lang="en-US" sz="2400" dirty="0"/>
              <a:t>we have heard, so that we do not drift away from it. </a:t>
            </a:r>
            <a:endParaRPr lang="en-US" sz="2400" dirty="0" smtClean="0"/>
          </a:p>
          <a:p>
            <a:endParaRPr lang="en-US" sz="2400" dirty="0"/>
          </a:p>
          <a:p>
            <a:r>
              <a:rPr lang="en-US" sz="2400" dirty="0" smtClean="0">
                <a:solidFill>
                  <a:srgbClr val="00B0F0"/>
                </a:solidFill>
              </a:rPr>
              <a:t>2</a:t>
            </a:r>
            <a:r>
              <a:rPr lang="en-US" sz="2400" dirty="0" smtClean="0"/>
              <a:t> </a:t>
            </a:r>
            <a:r>
              <a:rPr lang="en-US" sz="2400" dirty="0"/>
              <a:t>For if the word spoken </a:t>
            </a:r>
            <a:r>
              <a:rPr lang="en-US" sz="2400" dirty="0">
                <a:solidFill>
                  <a:srgbClr val="FFFF00"/>
                </a:solidFill>
              </a:rPr>
              <a:t>through angels </a:t>
            </a:r>
            <a:r>
              <a:rPr lang="en-US" sz="2400" dirty="0"/>
              <a:t>proved </a:t>
            </a:r>
            <a:r>
              <a:rPr lang="en-US" sz="2400" dirty="0" smtClean="0"/>
              <a:t>unalterable</a:t>
            </a:r>
            <a:r>
              <a:rPr lang="en-US" sz="2400" dirty="0"/>
              <a:t>, and every violation and act of disobedience received a just </a:t>
            </a:r>
            <a:r>
              <a:rPr lang="en-US" sz="2400" dirty="0" smtClean="0"/>
              <a:t>punishment</a:t>
            </a:r>
            <a:r>
              <a:rPr lang="en-US" sz="2400" dirty="0"/>
              <a:t>, </a:t>
            </a:r>
            <a:endParaRPr lang="en-US" sz="2400" dirty="0" smtClean="0"/>
          </a:p>
          <a:p>
            <a:endParaRPr lang="en-US" sz="2400" dirty="0"/>
          </a:p>
          <a:p>
            <a:r>
              <a:rPr lang="en-US" sz="2400" dirty="0" smtClean="0">
                <a:solidFill>
                  <a:srgbClr val="00B0F0"/>
                </a:solidFill>
              </a:rPr>
              <a:t>3</a:t>
            </a:r>
            <a:r>
              <a:rPr lang="en-US" sz="2400" dirty="0" smtClean="0"/>
              <a:t> </a:t>
            </a:r>
            <a:r>
              <a:rPr lang="en-US" sz="2400" dirty="0"/>
              <a:t>how will we escape if we neglect so great a salvation</a:t>
            </a:r>
            <a:r>
              <a:rPr lang="en-US" sz="2400" dirty="0" smtClean="0"/>
              <a:t>?</a:t>
            </a:r>
          </a:p>
          <a:p>
            <a:endParaRPr lang="en-US" sz="2400" i="1" dirty="0"/>
          </a:p>
          <a:p>
            <a:endParaRPr lang="en-US" sz="2400" i="1" dirty="0" smtClean="0"/>
          </a:p>
          <a:p>
            <a:r>
              <a:rPr lang="en-US" sz="2400" i="1" dirty="0" smtClean="0"/>
              <a:t>This is telling us what?</a:t>
            </a:r>
            <a:endParaRPr lang="en-US" sz="2400" i="1" dirty="0"/>
          </a:p>
        </p:txBody>
      </p:sp>
    </p:spTree>
    <p:extLst>
      <p:ext uri="{BB962C8B-B14F-4D97-AF65-F5344CB8AC3E}">
        <p14:creationId xmlns:p14="http://schemas.microsoft.com/office/powerpoint/2010/main" val="2062178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Angels as mediators </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19</a:t>
            </a:r>
            <a:endParaRPr lang="en-US" sz="3200" b="1" dirty="0" smtClean="0">
              <a:solidFill>
                <a:schemeClr val="bg1"/>
              </a:solidFill>
            </a:endParaRPr>
          </a:p>
        </p:txBody>
      </p:sp>
      <p:sp>
        <p:nvSpPr>
          <p:cNvPr id="5" name="TextBox 4"/>
          <p:cNvSpPr txBox="1"/>
          <p:nvPr/>
        </p:nvSpPr>
        <p:spPr>
          <a:xfrm>
            <a:off x="698500" y="1016000"/>
            <a:ext cx="9652000" cy="4524315"/>
          </a:xfrm>
          <a:prstGeom prst="rect">
            <a:avLst/>
          </a:prstGeom>
          <a:noFill/>
        </p:spPr>
        <p:txBody>
          <a:bodyPr wrap="square" rtlCol="0">
            <a:spAutoFit/>
          </a:bodyPr>
          <a:lstStyle/>
          <a:p>
            <a:r>
              <a:rPr lang="en-US" sz="2400" dirty="0" smtClean="0">
                <a:solidFill>
                  <a:srgbClr val="00B0F0"/>
                </a:solidFill>
              </a:rPr>
              <a:t>Acts 7:38</a:t>
            </a:r>
            <a:r>
              <a:rPr lang="en-US" sz="2400" dirty="0" smtClean="0"/>
              <a:t> This </a:t>
            </a:r>
            <a:r>
              <a:rPr lang="en-US" sz="2400" dirty="0"/>
              <a:t>is the one who was in the </a:t>
            </a:r>
            <a:r>
              <a:rPr lang="en-US" sz="2400" dirty="0" smtClean="0"/>
              <a:t>assembly </a:t>
            </a:r>
            <a:r>
              <a:rPr lang="en-US" sz="2400" dirty="0"/>
              <a:t>in the wilderness together </a:t>
            </a:r>
            <a:r>
              <a:rPr lang="en-US" sz="2400" dirty="0">
                <a:solidFill>
                  <a:srgbClr val="FFFF00"/>
                </a:solidFill>
              </a:rPr>
              <a:t>with the angel who spoke to him </a:t>
            </a:r>
            <a:r>
              <a:rPr lang="en-US" sz="2400" i="1" dirty="0">
                <a:solidFill>
                  <a:srgbClr val="FFFF00"/>
                </a:solidFill>
              </a:rPr>
              <a:t>at length</a:t>
            </a:r>
            <a:r>
              <a:rPr lang="en-US" sz="2400" dirty="0">
                <a:solidFill>
                  <a:srgbClr val="FFFF00"/>
                </a:solidFill>
              </a:rPr>
              <a:t> on Mount Sinai,</a:t>
            </a:r>
            <a:r>
              <a:rPr lang="en-US" sz="2400" dirty="0"/>
              <a:t> and </a:t>
            </a:r>
            <a:r>
              <a:rPr lang="en-US" sz="2400" i="1" dirty="0"/>
              <a:t>who was with</a:t>
            </a:r>
            <a:r>
              <a:rPr lang="en-US" sz="2400" dirty="0"/>
              <a:t> our fathers; and he received living words to pass on to </a:t>
            </a:r>
            <a:r>
              <a:rPr lang="en-US" sz="2400" dirty="0" smtClean="0"/>
              <a:t>you</a:t>
            </a:r>
          </a:p>
          <a:p>
            <a:endParaRPr lang="en-US" sz="2400" i="1" dirty="0">
              <a:latin typeface="system-ui"/>
            </a:endParaRPr>
          </a:p>
          <a:p>
            <a:r>
              <a:rPr lang="en-US" sz="2400" dirty="0" smtClean="0">
                <a:solidFill>
                  <a:srgbClr val="00B0F0"/>
                </a:solidFill>
              </a:rPr>
              <a:t>Acts 7:53 </a:t>
            </a:r>
            <a:r>
              <a:rPr lang="en-US" sz="2400" dirty="0"/>
              <a:t>you who received the Law as </a:t>
            </a:r>
            <a:r>
              <a:rPr lang="en-US" sz="2400" dirty="0">
                <a:solidFill>
                  <a:srgbClr val="FFFF00"/>
                </a:solidFill>
              </a:rPr>
              <a:t>ordained by angels, </a:t>
            </a:r>
            <a:r>
              <a:rPr lang="en-US" sz="2400" dirty="0"/>
              <a:t>and yet did not keep it</a:t>
            </a:r>
            <a:r>
              <a:rPr lang="en-US" sz="2400" dirty="0" smtClean="0"/>
              <a:t>.</a:t>
            </a:r>
          </a:p>
          <a:p>
            <a:endParaRPr lang="en-US" sz="2400" dirty="0"/>
          </a:p>
          <a:p>
            <a:r>
              <a:rPr lang="en-US" sz="2400" dirty="0" smtClean="0">
                <a:solidFill>
                  <a:srgbClr val="00B0F0"/>
                </a:solidFill>
              </a:rPr>
              <a:t>Galatians 3:19 </a:t>
            </a:r>
            <a:r>
              <a:rPr lang="en-US" sz="2400" dirty="0"/>
              <a:t>Why the Law then? It was added on account of the </a:t>
            </a:r>
            <a:r>
              <a:rPr lang="en-US" sz="2400" dirty="0" smtClean="0"/>
              <a:t>violations</a:t>
            </a:r>
            <a:r>
              <a:rPr lang="en-US" sz="2400" dirty="0"/>
              <a:t>, having been </a:t>
            </a:r>
            <a:r>
              <a:rPr lang="en-US" sz="2400" dirty="0">
                <a:solidFill>
                  <a:srgbClr val="FFFF00"/>
                </a:solidFill>
              </a:rPr>
              <a:t>ordered through angels </a:t>
            </a:r>
            <a:r>
              <a:rPr lang="en-US" sz="2400" dirty="0"/>
              <a:t>at the hand of a </a:t>
            </a:r>
            <a:r>
              <a:rPr lang="en-US" sz="2400" dirty="0" smtClean="0">
                <a:solidFill>
                  <a:srgbClr val="FFFF00"/>
                </a:solidFill>
              </a:rPr>
              <a:t>mediator</a:t>
            </a:r>
            <a:r>
              <a:rPr lang="en-US" sz="2400" dirty="0"/>
              <a:t>, until the Seed would come to whom the promise had been made.</a:t>
            </a:r>
            <a:endParaRPr lang="en-US" sz="2400" dirty="0"/>
          </a:p>
        </p:txBody>
      </p:sp>
    </p:spTree>
    <p:extLst>
      <p:ext uri="{BB962C8B-B14F-4D97-AF65-F5344CB8AC3E}">
        <p14:creationId xmlns:p14="http://schemas.microsoft.com/office/powerpoint/2010/main" val="9806401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1:1-4</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a:t>
            </a:r>
            <a:endParaRPr lang="en-US" sz="3200" b="1" dirty="0" smtClean="0">
              <a:solidFill>
                <a:schemeClr val="bg1"/>
              </a:solidFill>
            </a:endParaRP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400" dirty="0" smtClean="0">
                <a:solidFill>
                  <a:srgbClr val="00B0F0"/>
                </a:solidFill>
              </a:rPr>
              <a:t>1</a:t>
            </a:r>
            <a:r>
              <a:rPr lang="en-US" sz="2400" dirty="0" smtClean="0"/>
              <a:t> God</a:t>
            </a:r>
            <a:r>
              <a:rPr lang="en-US" sz="2400" dirty="0"/>
              <a:t>, after He spoke long ago to the fathers in the prophets in many portions and in many ways, </a:t>
            </a:r>
            <a:endParaRPr lang="en-US" sz="2400" dirty="0" smtClean="0"/>
          </a:p>
          <a:p>
            <a:endParaRPr lang="en-US" sz="2400" dirty="0"/>
          </a:p>
          <a:p>
            <a:r>
              <a:rPr lang="en-US" sz="2400" dirty="0" smtClean="0">
                <a:solidFill>
                  <a:srgbClr val="00B0F0"/>
                </a:solidFill>
              </a:rPr>
              <a:t>2</a:t>
            </a:r>
            <a:r>
              <a:rPr lang="en-US" sz="2400" dirty="0" smtClean="0"/>
              <a:t> in </a:t>
            </a:r>
            <a:r>
              <a:rPr lang="en-US" sz="2400" dirty="0"/>
              <a:t>these last days has spoken to </a:t>
            </a:r>
            <a:r>
              <a:rPr lang="en-US" sz="2400" dirty="0">
                <a:solidFill>
                  <a:srgbClr val="FFFF00"/>
                </a:solidFill>
              </a:rPr>
              <a:t>us </a:t>
            </a:r>
            <a:r>
              <a:rPr lang="en-US" sz="2400" dirty="0"/>
              <a:t>in His Son, </a:t>
            </a:r>
            <a:r>
              <a:rPr lang="en-US" sz="2400" dirty="0">
                <a:solidFill>
                  <a:schemeClr val="bg1">
                    <a:lumMod val="50000"/>
                    <a:lumOff val="50000"/>
                  </a:schemeClr>
                </a:solidFill>
              </a:rPr>
              <a:t>whom He appointed heir of all things, through whom also He made the world. </a:t>
            </a:r>
            <a:endParaRPr lang="en-US" sz="2400" dirty="0" smtClean="0">
              <a:solidFill>
                <a:schemeClr val="bg1">
                  <a:lumMod val="50000"/>
                  <a:lumOff val="50000"/>
                </a:schemeClr>
              </a:solidFill>
            </a:endParaRPr>
          </a:p>
          <a:p>
            <a:endParaRPr lang="en-US" sz="2400" dirty="0">
              <a:solidFill>
                <a:schemeClr val="bg1">
                  <a:lumMod val="50000"/>
                  <a:lumOff val="50000"/>
                </a:schemeClr>
              </a:solidFill>
            </a:endParaRPr>
          </a:p>
          <a:p>
            <a:r>
              <a:rPr lang="en-US" sz="2400" dirty="0" smtClean="0">
                <a:solidFill>
                  <a:schemeClr val="bg1">
                    <a:lumMod val="50000"/>
                    <a:lumOff val="50000"/>
                  </a:schemeClr>
                </a:solidFill>
              </a:rPr>
              <a:t>3 And </a:t>
            </a:r>
            <a:r>
              <a:rPr lang="en-US" sz="2400" dirty="0">
                <a:solidFill>
                  <a:schemeClr val="bg1">
                    <a:lumMod val="50000"/>
                    <a:lumOff val="50000"/>
                  </a:schemeClr>
                </a:solidFill>
              </a:rPr>
              <a:t>He is the radiance of His glory and the exact representation of His nature, and upholds all things by the word of His power. When He had made purification of sins, He sat down at the right hand of the Majesty on high, </a:t>
            </a:r>
            <a:endParaRPr lang="en-US" sz="2400" dirty="0" smtClean="0">
              <a:solidFill>
                <a:schemeClr val="bg1">
                  <a:lumMod val="50000"/>
                  <a:lumOff val="50000"/>
                </a:schemeClr>
              </a:solidFill>
            </a:endParaRPr>
          </a:p>
          <a:p>
            <a:endParaRPr lang="en-US" sz="2400" dirty="0">
              <a:solidFill>
                <a:schemeClr val="bg1">
                  <a:lumMod val="50000"/>
                  <a:lumOff val="50000"/>
                </a:schemeClr>
              </a:solidFill>
            </a:endParaRPr>
          </a:p>
          <a:p>
            <a:r>
              <a:rPr lang="en-US" sz="2400" dirty="0" smtClean="0">
                <a:solidFill>
                  <a:schemeClr val="bg1">
                    <a:lumMod val="50000"/>
                    <a:lumOff val="50000"/>
                  </a:schemeClr>
                </a:solidFill>
              </a:rPr>
              <a:t>4 having </a:t>
            </a:r>
            <a:r>
              <a:rPr lang="en-US" sz="2400" dirty="0">
                <a:solidFill>
                  <a:schemeClr val="bg1">
                    <a:lumMod val="50000"/>
                    <a:lumOff val="50000"/>
                  </a:schemeClr>
                </a:solidFill>
              </a:rPr>
              <a:t>become as much better than the angels, as He has inherited a more excellent name than they.</a:t>
            </a:r>
            <a:endParaRPr lang="en-US" sz="2400" i="1" dirty="0">
              <a:solidFill>
                <a:schemeClr val="bg1">
                  <a:lumMod val="50000"/>
                  <a:lumOff val="50000"/>
                </a:schemeClr>
              </a:solidFill>
            </a:endParaRPr>
          </a:p>
        </p:txBody>
      </p:sp>
    </p:spTree>
    <p:extLst>
      <p:ext uri="{BB962C8B-B14F-4D97-AF65-F5344CB8AC3E}">
        <p14:creationId xmlns:p14="http://schemas.microsoft.com/office/powerpoint/2010/main" val="33796925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Jewish traditions</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20</a:t>
            </a:r>
            <a:endParaRPr lang="en-US" sz="3200" b="1" dirty="0" smtClean="0">
              <a:solidFill>
                <a:schemeClr val="bg1"/>
              </a:solidFill>
            </a:endParaRP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400" dirty="0"/>
              <a:t>The Talmud (</a:t>
            </a:r>
            <a:r>
              <a:rPr lang="en-US" sz="2400" dirty="0">
                <a:solidFill>
                  <a:srgbClr val="00B0F0"/>
                </a:solidFill>
              </a:rPr>
              <a:t>Shabbos 88b) </a:t>
            </a:r>
            <a:r>
              <a:rPr lang="en-US" sz="2400" dirty="0"/>
              <a:t>relates that when Moses ascended Mount Sinai to receive the Torah, the angels challenged him saying, “What is this mortal doing amongst us?” Moses replied, “I have come to take the Torah to the Jewish people.” Whereupon the angels, addressing G‑d, petitioned, "leave the Torah with us and we will honor and cherish it.” G‑d turns to Moses and says “go ahead, answer them” and Moses responds, "My dear angels, just take a look at what the Torah commands – 'I am the Lord your G‑d who has taken you out of the land of Egypt,' 'Honor your parents.' Do you have a father and mother? Have you been enslaved in Egypt? Have you a selfish and evil inclination?” clearly demonstrating that the Torah was intended for souls vested in physical bodies confronted with the realities of our material world. </a:t>
            </a:r>
            <a:endParaRPr lang="en-US" sz="2400" dirty="0"/>
          </a:p>
        </p:txBody>
      </p:sp>
    </p:spTree>
    <p:extLst>
      <p:ext uri="{BB962C8B-B14F-4D97-AF65-F5344CB8AC3E}">
        <p14:creationId xmlns:p14="http://schemas.microsoft.com/office/powerpoint/2010/main" val="18686509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Jubilees 2:1</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21</a:t>
            </a:r>
            <a:endParaRPr lang="en-US" sz="3200" b="1" dirty="0" smtClean="0">
              <a:solidFill>
                <a:schemeClr val="bg1"/>
              </a:solidFill>
            </a:endParaRPr>
          </a:p>
        </p:txBody>
      </p:sp>
      <p:sp>
        <p:nvSpPr>
          <p:cNvPr id="5" name="TextBox 4"/>
          <p:cNvSpPr txBox="1"/>
          <p:nvPr/>
        </p:nvSpPr>
        <p:spPr>
          <a:xfrm>
            <a:off x="698500" y="1016000"/>
            <a:ext cx="9652000" cy="3693319"/>
          </a:xfrm>
          <a:prstGeom prst="rect">
            <a:avLst/>
          </a:prstGeom>
          <a:noFill/>
        </p:spPr>
        <p:txBody>
          <a:bodyPr wrap="square" rtlCol="0">
            <a:spAutoFit/>
          </a:bodyPr>
          <a:lstStyle/>
          <a:p>
            <a:r>
              <a:rPr lang="en-US" sz="2400" dirty="0">
                <a:solidFill>
                  <a:srgbClr val="FFFF00"/>
                </a:solidFill>
                <a:latin typeface="Google Sans"/>
              </a:rPr>
              <a:t>In the Book of Jubilees, Moses receives the contents of the entire text—covering primeval history, sacred time, and the division of the law</a:t>
            </a:r>
            <a:r>
              <a:rPr lang="en-US" sz="2400" dirty="0">
                <a:solidFill>
                  <a:srgbClr val="FFFF00"/>
                </a:solidFill>
              </a:rPr>
              <a:t>—dictated by the </a:t>
            </a:r>
            <a:r>
              <a:rPr lang="en-US" sz="2400" b="1" dirty="0">
                <a:solidFill>
                  <a:srgbClr val="FFFF00"/>
                </a:solidFill>
                <a:latin typeface="Google Sans"/>
              </a:rPr>
              <a:t>Angel of the </a:t>
            </a:r>
            <a:r>
              <a:rPr lang="en-US" sz="2400" b="1" dirty="0" smtClean="0">
                <a:solidFill>
                  <a:srgbClr val="FFFF00"/>
                </a:solidFill>
                <a:latin typeface="Google Sans"/>
              </a:rPr>
              <a:t>Presence</a:t>
            </a:r>
          </a:p>
          <a:p>
            <a:endParaRPr lang="en-US" b="1" dirty="0">
              <a:latin typeface="Google Sans"/>
            </a:endParaRPr>
          </a:p>
          <a:p>
            <a:r>
              <a:rPr lang="en-US" sz="2400" dirty="0"/>
              <a:t>And the angel of the presence spake to Moses according to the word of the Lord, saying: Write the complete history of the creation, how in six days the Lord God finished all His works and all that He created, and kept Sabbath on the seventh day and hallowed it for all ages, and appointed it as a sign for all His works</a:t>
            </a:r>
            <a:r>
              <a:rPr lang="en-US" sz="2400" dirty="0" smtClean="0"/>
              <a:t>.</a:t>
            </a:r>
            <a:endParaRPr lang="en-US" sz="2400" dirty="0"/>
          </a:p>
        </p:txBody>
      </p:sp>
    </p:spTree>
    <p:extLst>
      <p:ext uri="{BB962C8B-B14F-4D97-AF65-F5344CB8AC3E}">
        <p14:creationId xmlns:p14="http://schemas.microsoft.com/office/powerpoint/2010/main" val="3758765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Jubilees 2:2</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22</a:t>
            </a:r>
            <a:endParaRPr lang="en-US" sz="3200" b="1" dirty="0" smtClean="0">
              <a:solidFill>
                <a:schemeClr val="bg1"/>
              </a:solidFill>
            </a:endParaRPr>
          </a:p>
        </p:txBody>
      </p:sp>
      <p:sp>
        <p:nvSpPr>
          <p:cNvPr id="5" name="TextBox 4"/>
          <p:cNvSpPr txBox="1"/>
          <p:nvPr/>
        </p:nvSpPr>
        <p:spPr>
          <a:xfrm>
            <a:off x="698500" y="1016000"/>
            <a:ext cx="9652000" cy="4893647"/>
          </a:xfrm>
          <a:prstGeom prst="rect">
            <a:avLst/>
          </a:prstGeom>
          <a:noFill/>
        </p:spPr>
        <p:txBody>
          <a:bodyPr wrap="square" rtlCol="0">
            <a:spAutoFit/>
          </a:bodyPr>
          <a:lstStyle/>
          <a:p>
            <a:r>
              <a:rPr lang="en-US" sz="2400" dirty="0" smtClean="0"/>
              <a:t>For </a:t>
            </a:r>
            <a:r>
              <a:rPr lang="en-US" sz="2400" dirty="0"/>
              <a:t>on the first day He created the heavens which are above and the earth and the waters and all the spirits which serve before him -the angels of the presence, and the angels of sanctification, and the angels [of the spirit of fire and the angels] of the spirit of the winds, and the angels of the spirit of the clouds, and of darkness, and of snow and of hail and of hoar frost, and the angels of the voices and of the thunder and of the lightning, and the angels of the spirits of cold and of heat, and of winter and of spring and of autumn and of summer and of all the spirits of his creatures which are in the heavens and on the earth, (He created) the abysses and the darkness, eventide &lt;and night&gt;, and the light, dawn and day, which He hath prepared in the knowledge of his heart</a:t>
            </a:r>
            <a:endParaRPr lang="en-US" sz="2400" dirty="0"/>
          </a:p>
        </p:txBody>
      </p:sp>
    </p:spTree>
    <p:extLst>
      <p:ext uri="{BB962C8B-B14F-4D97-AF65-F5344CB8AC3E}">
        <p14:creationId xmlns:p14="http://schemas.microsoft.com/office/powerpoint/2010/main" val="7134117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Jubilees 2:2</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23</a:t>
            </a:r>
            <a:endParaRPr lang="en-US" sz="3200" b="1" dirty="0" smtClean="0">
              <a:solidFill>
                <a:schemeClr val="bg1"/>
              </a:solidFill>
            </a:endParaRPr>
          </a:p>
        </p:txBody>
      </p:sp>
      <p:sp>
        <p:nvSpPr>
          <p:cNvPr id="5" name="TextBox 4"/>
          <p:cNvSpPr txBox="1"/>
          <p:nvPr/>
        </p:nvSpPr>
        <p:spPr>
          <a:xfrm>
            <a:off x="698500" y="1016000"/>
            <a:ext cx="9652000" cy="4893647"/>
          </a:xfrm>
          <a:prstGeom prst="rect">
            <a:avLst/>
          </a:prstGeom>
          <a:noFill/>
        </p:spPr>
        <p:txBody>
          <a:bodyPr wrap="square" rtlCol="0">
            <a:spAutoFit/>
          </a:bodyPr>
          <a:lstStyle/>
          <a:p>
            <a:r>
              <a:rPr lang="en-US" sz="2400" dirty="0" smtClean="0"/>
              <a:t>For </a:t>
            </a:r>
            <a:r>
              <a:rPr lang="en-US" sz="2400" dirty="0"/>
              <a:t>on the first day He created the heavens which are above and the earth and the waters and all the spirits which serve before him -the angels of the presence, and the angels of sanctification, and the angels [of the spirit of fire and the angels] of the spirit of the winds, and the angels of the spirit of the clouds, and of darkness, and of snow and of hail and of hoar frost, and the angels of the voices and of the thunder and of the lightning, and the angels of the spirits of cold and of heat, and of winter and of spring and of autumn and of summer and of all the spirits of his creatures which are in the heavens and on the earth, (He created) the abysses and the darkness, eventide &lt;and night&gt;, and the light, dawn and day, which He hath prepared in the knowledge of his heart</a:t>
            </a:r>
            <a:endParaRPr lang="en-US" sz="2400" dirty="0"/>
          </a:p>
        </p:txBody>
      </p:sp>
      <p:sp>
        <p:nvSpPr>
          <p:cNvPr id="2" name="TextBox 1"/>
          <p:cNvSpPr txBox="1"/>
          <p:nvPr/>
        </p:nvSpPr>
        <p:spPr>
          <a:xfrm>
            <a:off x="1206500" y="1955800"/>
            <a:ext cx="8331200" cy="2123658"/>
          </a:xfrm>
          <a:prstGeom prst="rect">
            <a:avLst/>
          </a:prstGeom>
          <a:solidFill>
            <a:srgbClr val="FF0000"/>
          </a:solidFill>
        </p:spPr>
        <p:txBody>
          <a:bodyPr wrap="square" rtlCol="0">
            <a:spAutoFit/>
          </a:bodyPr>
          <a:lstStyle/>
          <a:p>
            <a:r>
              <a:rPr lang="en-US" sz="6600" dirty="0" smtClean="0"/>
              <a:t>This is called </a:t>
            </a:r>
          </a:p>
          <a:p>
            <a:r>
              <a:rPr lang="en-US" sz="6600" dirty="0" smtClean="0"/>
              <a:t>“Dual Mediators”</a:t>
            </a:r>
            <a:endParaRPr lang="en-US" sz="6600" dirty="0"/>
          </a:p>
        </p:txBody>
      </p:sp>
    </p:spTree>
    <p:extLst>
      <p:ext uri="{BB962C8B-B14F-4D97-AF65-F5344CB8AC3E}">
        <p14:creationId xmlns:p14="http://schemas.microsoft.com/office/powerpoint/2010/main" val="20300687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a:t>
            </a:r>
            <a:r>
              <a:rPr lang="en-US" sz="3200" dirty="0" smtClean="0">
                <a:solidFill>
                  <a:srgbClr val="92D050"/>
                </a:solidFill>
              </a:rPr>
              <a:t>1</a:t>
            </a:r>
            <a:r>
              <a:rPr lang="en-US" sz="3200" dirty="0" smtClean="0">
                <a:solidFill>
                  <a:srgbClr val="92D050"/>
                </a:solidFill>
              </a:rPr>
              <a:t>:1-2</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24</a:t>
            </a:r>
            <a:endParaRPr lang="en-US" sz="3200" b="1" dirty="0" smtClean="0">
              <a:solidFill>
                <a:schemeClr val="bg1"/>
              </a:solidFill>
            </a:endParaRPr>
          </a:p>
        </p:txBody>
      </p:sp>
      <p:sp>
        <p:nvSpPr>
          <p:cNvPr id="5" name="TextBox 4"/>
          <p:cNvSpPr txBox="1"/>
          <p:nvPr/>
        </p:nvSpPr>
        <p:spPr>
          <a:xfrm>
            <a:off x="698500" y="1016000"/>
            <a:ext cx="9652000" cy="2308324"/>
          </a:xfrm>
          <a:prstGeom prst="rect">
            <a:avLst/>
          </a:prstGeom>
          <a:noFill/>
        </p:spPr>
        <p:txBody>
          <a:bodyPr wrap="square" rtlCol="0">
            <a:spAutoFit/>
          </a:bodyPr>
          <a:lstStyle/>
          <a:p>
            <a:r>
              <a:rPr lang="en-US" sz="2400" dirty="0">
                <a:solidFill>
                  <a:srgbClr val="00B0F0"/>
                </a:solidFill>
              </a:rPr>
              <a:t>1</a:t>
            </a:r>
            <a:r>
              <a:rPr lang="en-US" sz="2400" dirty="0"/>
              <a:t> God, after He spoke long ago to the fathers in the prophets in many portions and in many ways, </a:t>
            </a:r>
          </a:p>
          <a:p>
            <a:endParaRPr lang="en-US" sz="2400" dirty="0"/>
          </a:p>
          <a:p>
            <a:r>
              <a:rPr lang="en-US" sz="2400" dirty="0">
                <a:solidFill>
                  <a:srgbClr val="00B0F0"/>
                </a:solidFill>
              </a:rPr>
              <a:t>2 </a:t>
            </a:r>
            <a:r>
              <a:rPr lang="en-US" sz="2400" dirty="0"/>
              <a:t>in these last days has spoken to us in His Son, whom He appointed heir of all things, through whom also He made the world. </a:t>
            </a:r>
          </a:p>
        </p:txBody>
      </p:sp>
    </p:spTree>
    <p:extLst>
      <p:ext uri="{BB962C8B-B14F-4D97-AF65-F5344CB8AC3E}">
        <p14:creationId xmlns:p14="http://schemas.microsoft.com/office/powerpoint/2010/main" val="16642538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a:t>
            </a:r>
            <a:r>
              <a:rPr lang="en-US" sz="3200" dirty="0" smtClean="0">
                <a:solidFill>
                  <a:srgbClr val="92D050"/>
                </a:solidFill>
              </a:rPr>
              <a:t>1</a:t>
            </a:r>
            <a:r>
              <a:rPr lang="en-US" sz="3200" dirty="0" smtClean="0">
                <a:solidFill>
                  <a:srgbClr val="92D050"/>
                </a:solidFill>
              </a:rPr>
              <a:t>:1-2</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25</a:t>
            </a:r>
            <a:endParaRPr lang="en-US" sz="3200" b="1" dirty="0" smtClean="0">
              <a:solidFill>
                <a:schemeClr val="bg1"/>
              </a:solidFill>
            </a:endParaRPr>
          </a:p>
        </p:txBody>
      </p:sp>
      <p:sp>
        <p:nvSpPr>
          <p:cNvPr id="5" name="TextBox 4"/>
          <p:cNvSpPr txBox="1"/>
          <p:nvPr/>
        </p:nvSpPr>
        <p:spPr>
          <a:xfrm>
            <a:off x="698500" y="1016000"/>
            <a:ext cx="9652000" cy="2308324"/>
          </a:xfrm>
          <a:prstGeom prst="rect">
            <a:avLst/>
          </a:prstGeom>
          <a:noFill/>
        </p:spPr>
        <p:txBody>
          <a:bodyPr wrap="square" rtlCol="0">
            <a:spAutoFit/>
          </a:bodyPr>
          <a:lstStyle/>
          <a:p>
            <a:r>
              <a:rPr lang="en-US" sz="2400" dirty="0">
                <a:solidFill>
                  <a:srgbClr val="00B0F0"/>
                </a:solidFill>
              </a:rPr>
              <a:t>1</a:t>
            </a:r>
            <a:r>
              <a:rPr lang="en-US" sz="2400" dirty="0"/>
              <a:t> God, after He spoke long ago to the fathers in the prophets in many portions and in many ways, </a:t>
            </a:r>
          </a:p>
          <a:p>
            <a:endParaRPr lang="en-US" sz="2400" dirty="0"/>
          </a:p>
          <a:p>
            <a:r>
              <a:rPr lang="en-US" sz="2400" dirty="0">
                <a:solidFill>
                  <a:srgbClr val="00B0F0"/>
                </a:solidFill>
              </a:rPr>
              <a:t>2 </a:t>
            </a:r>
            <a:r>
              <a:rPr lang="en-US" sz="2400" dirty="0"/>
              <a:t>in these last days has spoken to us in His Son, whom He appointed heir of all things, through whom also He made the world. </a:t>
            </a:r>
          </a:p>
        </p:txBody>
      </p:sp>
      <p:sp>
        <p:nvSpPr>
          <p:cNvPr id="2" name="TextBox 1"/>
          <p:cNvSpPr txBox="1"/>
          <p:nvPr/>
        </p:nvSpPr>
        <p:spPr>
          <a:xfrm>
            <a:off x="1993900" y="3187700"/>
            <a:ext cx="7607300" cy="2308324"/>
          </a:xfrm>
          <a:prstGeom prst="rect">
            <a:avLst/>
          </a:prstGeom>
          <a:solidFill>
            <a:srgbClr val="FF0000"/>
          </a:solidFill>
        </p:spPr>
        <p:txBody>
          <a:bodyPr wrap="square" rtlCol="0">
            <a:spAutoFit/>
          </a:bodyPr>
          <a:lstStyle/>
          <a:p>
            <a:r>
              <a:rPr lang="en-US" sz="3600" dirty="0" smtClean="0">
                <a:solidFill>
                  <a:srgbClr val="FFFF00"/>
                </a:solidFill>
              </a:rPr>
              <a:t>1 Timothy 2:5 </a:t>
            </a:r>
            <a:r>
              <a:rPr lang="en-US" sz="3600" dirty="0"/>
              <a:t>For there is one God, and one mediator also between God and mankind, the Man Christ </a:t>
            </a:r>
            <a:r>
              <a:rPr lang="en-US" sz="3600" dirty="0" smtClean="0"/>
              <a:t>Jesus.</a:t>
            </a:r>
          </a:p>
        </p:txBody>
      </p:sp>
    </p:spTree>
    <p:extLst>
      <p:ext uri="{BB962C8B-B14F-4D97-AF65-F5344CB8AC3E}">
        <p14:creationId xmlns:p14="http://schemas.microsoft.com/office/powerpoint/2010/main" val="1284356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58800" y="279400"/>
            <a:ext cx="9421813" cy="838200"/>
          </a:xfrm>
        </p:spPr>
        <p:txBody>
          <a:bodyPr>
            <a:noAutofit/>
          </a:bodyPr>
          <a:lstStyle/>
          <a:p>
            <a:endParaRPr lang="en-US" sz="3600" dirty="0">
              <a:solidFill>
                <a:srgbClr val="92D050"/>
              </a:solidFill>
            </a:endParaRPr>
          </a:p>
        </p:txBody>
      </p:sp>
    </p:spTree>
    <p:extLst>
      <p:ext uri="{BB962C8B-B14F-4D97-AF65-F5344CB8AC3E}">
        <p14:creationId xmlns:p14="http://schemas.microsoft.com/office/powerpoint/2010/main" val="27378037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1:1-4</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3</a:t>
            </a:r>
            <a:endParaRPr lang="en-US" sz="3200" b="1" dirty="0" smtClean="0">
              <a:solidFill>
                <a:schemeClr val="bg1"/>
              </a:solidFill>
            </a:endParaRP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400" dirty="0" smtClean="0">
                <a:solidFill>
                  <a:srgbClr val="00B0F0"/>
                </a:solidFill>
              </a:rPr>
              <a:t>1</a:t>
            </a:r>
            <a:r>
              <a:rPr lang="en-US" sz="2400" dirty="0" smtClean="0"/>
              <a:t> God</a:t>
            </a:r>
            <a:r>
              <a:rPr lang="en-US" sz="2400" dirty="0"/>
              <a:t>, after He spoke long ago to the fathers in the prophets in many portions and in many ways, </a:t>
            </a:r>
            <a:endParaRPr lang="en-US" sz="2400" dirty="0" smtClean="0"/>
          </a:p>
          <a:p>
            <a:endParaRPr lang="en-US" sz="2400" dirty="0"/>
          </a:p>
          <a:p>
            <a:r>
              <a:rPr lang="en-US" sz="2400" dirty="0" smtClean="0">
                <a:solidFill>
                  <a:srgbClr val="00B0F0"/>
                </a:solidFill>
              </a:rPr>
              <a:t>2</a:t>
            </a:r>
            <a:r>
              <a:rPr lang="en-US" sz="2400" dirty="0" smtClean="0"/>
              <a:t> in </a:t>
            </a:r>
            <a:r>
              <a:rPr lang="en-US" sz="2400" dirty="0"/>
              <a:t>these last days has spoken to </a:t>
            </a:r>
            <a:r>
              <a:rPr lang="en-US" sz="2400" dirty="0">
                <a:solidFill>
                  <a:srgbClr val="FFFF00"/>
                </a:solidFill>
              </a:rPr>
              <a:t>us </a:t>
            </a:r>
            <a:r>
              <a:rPr lang="en-US" sz="2400" dirty="0"/>
              <a:t>in His Son, whom He appointed heir of all things, through whom also He made the world. </a:t>
            </a:r>
            <a:endParaRPr lang="en-US" sz="2400" dirty="0" smtClean="0"/>
          </a:p>
          <a:p>
            <a:endParaRPr lang="en-US" sz="2400" dirty="0"/>
          </a:p>
          <a:p>
            <a:r>
              <a:rPr lang="en-US" sz="2400" dirty="0" smtClean="0">
                <a:solidFill>
                  <a:srgbClr val="00B0F0"/>
                </a:solidFill>
              </a:rPr>
              <a:t>3</a:t>
            </a:r>
            <a:r>
              <a:rPr lang="en-US" sz="2400" dirty="0" smtClean="0"/>
              <a:t> And </a:t>
            </a:r>
            <a:r>
              <a:rPr lang="en-US" sz="2400" dirty="0"/>
              <a:t>He is the radiance of His glory and the exact representation of His nature, and upholds all things by the word of His power. When He had made purification of sins, He sat down at the right hand of the Majesty on high, </a:t>
            </a:r>
            <a:endParaRPr lang="en-US" sz="2400" dirty="0" smtClean="0"/>
          </a:p>
          <a:p>
            <a:endParaRPr lang="en-US" sz="2400" dirty="0"/>
          </a:p>
          <a:p>
            <a:r>
              <a:rPr lang="en-US" sz="2400" dirty="0" smtClean="0">
                <a:solidFill>
                  <a:schemeClr val="bg1">
                    <a:lumMod val="50000"/>
                    <a:lumOff val="50000"/>
                  </a:schemeClr>
                </a:solidFill>
              </a:rPr>
              <a:t>4 having </a:t>
            </a:r>
            <a:r>
              <a:rPr lang="en-US" sz="2400" dirty="0">
                <a:solidFill>
                  <a:schemeClr val="bg1">
                    <a:lumMod val="50000"/>
                    <a:lumOff val="50000"/>
                  </a:schemeClr>
                </a:solidFill>
              </a:rPr>
              <a:t>become as much better than the angels, as He has inherited a more excellent name than they.</a:t>
            </a:r>
            <a:endParaRPr lang="en-US" sz="2400" i="1" dirty="0">
              <a:solidFill>
                <a:schemeClr val="bg1">
                  <a:lumMod val="50000"/>
                  <a:lumOff val="50000"/>
                </a:schemeClr>
              </a:solidFill>
            </a:endParaRPr>
          </a:p>
        </p:txBody>
      </p:sp>
    </p:spTree>
    <p:extLst>
      <p:ext uri="{BB962C8B-B14F-4D97-AF65-F5344CB8AC3E}">
        <p14:creationId xmlns:p14="http://schemas.microsoft.com/office/powerpoint/2010/main" val="41349668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1:1-4</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4</a:t>
            </a:r>
            <a:endParaRPr lang="en-US" sz="3200" b="1" dirty="0" smtClean="0">
              <a:solidFill>
                <a:schemeClr val="bg1"/>
              </a:solidFill>
            </a:endParaRP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400" dirty="0" smtClean="0">
                <a:solidFill>
                  <a:srgbClr val="00B0F0"/>
                </a:solidFill>
              </a:rPr>
              <a:t>1</a:t>
            </a:r>
            <a:r>
              <a:rPr lang="en-US" sz="2400" dirty="0" smtClean="0"/>
              <a:t> God</a:t>
            </a:r>
            <a:r>
              <a:rPr lang="en-US" sz="2400" dirty="0"/>
              <a:t>, after He spoke long ago to the fathers in the prophets in many portions and in many ways, </a:t>
            </a:r>
            <a:endParaRPr lang="en-US" sz="2400" dirty="0" smtClean="0"/>
          </a:p>
          <a:p>
            <a:endParaRPr lang="en-US" sz="2400" dirty="0"/>
          </a:p>
          <a:p>
            <a:r>
              <a:rPr lang="en-US" sz="2400" dirty="0" smtClean="0">
                <a:solidFill>
                  <a:srgbClr val="00B0F0"/>
                </a:solidFill>
              </a:rPr>
              <a:t>2</a:t>
            </a:r>
            <a:r>
              <a:rPr lang="en-US" sz="2400" dirty="0" smtClean="0"/>
              <a:t> in </a:t>
            </a:r>
            <a:r>
              <a:rPr lang="en-US" sz="2400" dirty="0"/>
              <a:t>these last days has spoken to </a:t>
            </a:r>
            <a:r>
              <a:rPr lang="en-US" sz="2400" dirty="0">
                <a:solidFill>
                  <a:srgbClr val="FFFF00"/>
                </a:solidFill>
              </a:rPr>
              <a:t>us </a:t>
            </a:r>
            <a:r>
              <a:rPr lang="en-US" sz="2400" dirty="0"/>
              <a:t>in His Son, whom He appointed heir of all things, through whom also He made the world. </a:t>
            </a:r>
            <a:endParaRPr lang="en-US" sz="2400" dirty="0" smtClean="0"/>
          </a:p>
          <a:p>
            <a:endParaRPr lang="en-US" sz="2400" dirty="0"/>
          </a:p>
          <a:p>
            <a:r>
              <a:rPr lang="en-US" sz="2400" dirty="0" smtClean="0">
                <a:solidFill>
                  <a:srgbClr val="00B0F0"/>
                </a:solidFill>
              </a:rPr>
              <a:t>3</a:t>
            </a:r>
            <a:r>
              <a:rPr lang="en-US" sz="2400" dirty="0" smtClean="0"/>
              <a:t> And </a:t>
            </a:r>
            <a:r>
              <a:rPr lang="en-US" sz="2400" dirty="0"/>
              <a:t>He is the radiance of His glory and the exact representation of His nature, and upholds all things by the word of His power. When He had made purification of sins, He sat down at the right hand of the Majesty on high, </a:t>
            </a:r>
            <a:endParaRPr lang="en-US" sz="2400" dirty="0" smtClean="0"/>
          </a:p>
          <a:p>
            <a:endParaRPr lang="en-US" sz="2400" dirty="0"/>
          </a:p>
          <a:p>
            <a:r>
              <a:rPr lang="en-US" sz="2400" dirty="0" smtClean="0">
                <a:solidFill>
                  <a:srgbClr val="00B0F0"/>
                </a:solidFill>
              </a:rPr>
              <a:t>4</a:t>
            </a:r>
            <a:r>
              <a:rPr lang="en-US" sz="2400" dirty="0" smtClean="0"/>
              <a:t> </a:t>
            </a:r>
            <a:r>
              <a:rPr lang="en-US" sz="2400" dirty="0" smtClean="0">
                <a:solidFill>
                  <a:srgbClr val="FFFF00"/>
                </a:solidFill>
              </a:rPr>
              <a:t>having </a:t>
            </a:r>
            <a:r>
              <a:rPr lang="en-US" sz="2400" dirty="0">
                <a:solidFill>
                  <a:srgbClr val="FFFF00"/>
                </a:solidFill>
              </a:rPr>
              <a:t>become as much better than the angels, as He has inherited a more excellent name than they.</a:t>
            </a:r>
            <a:endParaRPr lang="en-US" sz="2400" i="1" dirty="0">
              <a:solidFill>
                <a:srgbClr val="FFFF00"/>
              </a:solidFill>
            </a:endParaRPr>
          </a:p>
        </p:txBody>
      </p:sp>
    </p:spTree>
    <p:extLst>
      <p:ext uri="{BB962C8B-B14F-4D97-AF65-F5344CB8AC3E}">
        <p14:creationId xmlns:p14="http://schemas.microsoft.com/office/powerpoint/2010/main" val="31730771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1:5-8</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5</a:t>
            </a:r>
            <a:endParaRPr lang="en-US" sz="3200" b="1" dirty="0" smtClean="0">
              <a:solidFill>
                <a:schemeClr val="bg1"/>
              </a:solidFill>
            </a:endParaRPr>
          </a:p>
        </p:txBody>
      </p:sp>
      <p:sp>
        <p:nvSpPr>
          <p:cNvPr id="5" name="TextBox 4"/>
          <p:cNvSpPr txBox="1"/>
          <p:nvPr/>
        </p:nvSpPr>
        <p:spPr>
          <a:xfrm>
            <a:off x="698500" y="1016000"/>
            <a:ext cx="9652000" cy="4893647"/>
          </a:xfrm>
          <a:prstGeom prst="rect">
            <a:avLst/>
          </a:prstGeom>
          <a:noFill/>
        </p:spPr>
        <p:txBody>
          <a:bodyPr wrap="square" rtlCol="0">
            <a:spAutoFit/>
          </a:bodyPr>
          <a:lstStyle/>
          <a:p>
            <a:r>
              <a:rPr lang="en-US" sz="2400" dirty="0" smtClean="0">
                <a:solidFill>
                  <a:srgbClr val="00B0F0"/>
                </a:solidFill>
              </a:rPr>
              <a:t>5</a:t>
            </a:r>
            <a:r>
              <a:rPr lang="en-US" sz="2400" dirty="0" smtClean="0"/>
              <a:t> For </a:t>
            </a:r>
            <a:r>
              <a:rPr lang="en-US" sz="2400" dirty="0"/>
              <a:t>to which of the angels did He ever say, "YOU ARE MY SON, TODAY I HAVE BEGOTTEN YOU"? And again, "I WILL BE A FATHER TO HIM AND HE SHALL BE A SON TO ME"?</a:t>
            </a:r>
          </a:p>
          <a:p>
            <a:endParaRPr lang="en-US" sz="2400" dirty="0"/>
          </a:p>
          <a:p>
            <a:r>
              <a:rPr lang="en-US" sz="2400" dirty="0" smtClean="0">
                <a:solidFill>
                  <a:schemeClr val="bg1">
                    <a:lumMod val="50000"/>
                    <a:lumOff val="50000"/>
                  </a:schemeClr>
                </a:solidFill>
              </a:rPr>
              <a:t>6 And </a:t>
            </a:r>
            <a:r>
              <a:rPr lang="en-US" sz="2400" dirty="0">
                <a:solidFill>
                  <a:schemeClr val="bg1">
                    <a:lumMod val="50000"/>
                    <a:lumOff val="50000"/>
                  </a:schemeClr>
                </a:solidFill>
              </a:rPr>
              <a:t>when He again brings the firstborn into the world, He says, "AND LET ALL THE ANGELS OF GOD WORSHIP HIM."</a:t>
            </a:r>
          </a:p>
          <a:p>
            <a:endParaRPr lang="en-US" sz="2400" dirty="0">
              <a:solidFill>
                <a:schemeClr val="bg1">
                  <a:lumMod val="50000"/>
                  <a:lumOff val="50000"/>
                </a:schemeClr>
              </a:solidFill>
            </a:endParaRPr>
          </a:p>
          <a:p>
            <a:r>
              <a:rPr lang="en-US" sz="2400" dirty="0" smtClean="0">
                <a:solidFill>
                  <a:schemeClr val="bg1">
                    <a:lumMod val="50000"/>
                    <a:lumOff val="50000"/>
                  </a:schemeClr>
                </a:solidFill>
              </a:rPr>
              <a:t>7 And </a:t>
            </a:r>
            <a:r>
              <a:rPr lang="en-US" sz="2400" dirty="0">
                <a:solidFill>
                  <a:schemeClr val="bg1">
                    <a:lumMod val="50000"/>
                    <a:lumOff val="50000"/>
                  </a:schemeClr>
                </a:solidFill>
              </a:rPr>
              <a:t>of the angels He says, "WHO MAKES HIS ANGELS WINDS, AND HIS MINISTERS A FLAME OF FIRE."</a:t>
            </a:r>
          </a:p>
          <a:p>
            <a:endParaRPr lang="en-US" sz="2400" dirty="0">
              <a:solidFill>
                <a:schemeClr val="bg1">
                  <a:lumMod val="50000"/>
                  <a:lumOff val="50000"/>
                </a:schemeClr>
              </a:solidFill>
            </a:endParaRPr>
          </a:p>
          <a:p>
            <a:r>
              <a:rPr lang="en-US" sz="2400" dirty="0" smtClean="0">
                <a:solidFill>
                  <a:schemeClr val="bg1">
                    <a:lumMod val="50000"/>
                    <a:lumOff val="50000"/>
                  </a:schemeClr>
                </a:solidFill>
              </a:rPr>
              <a:t>8 But </a:t>
            </a:r>
            <a:r>
              <a:rPr lang="en-US" sz="2400" dirty="0">
                <a:solidFill>
                  <a:schemeClr val="bg1">
                    <a:lumMod val="50000"/>
                    <a:lumOff val="50000"/>
                  </a:schemeClr>
                </a:solidFill>
              </a:rPr>
              <a:t>of the Son [He says], "YOUR THRONE, O GOD, IS FOREVER AND EVER, AND THE RIGHTEOUS SCEPTER IS THE SCEPTER OF HIS KINGDOM.</a:t>
            </a:r>
            <a:endParaRPr lang="en-US" sz="2400" i="1" dirty="0">
              <a:solidFill>
                <a:schemeClr val="bg1">
                  <a:lumMod val="50000"/>
                  <a:lumOff val="50000"/>
                </a:schemeClr>
              </a:solidFill>
            </a:endParaRPr>
          </a:p>
        </p:txBody>
      </p:sp>
    </p:spTree>
    <p:extLst>
      <p:ext uri="{BB962C8B-B14F-4D97-AF65-F5344CB8AC3E}">
        <p14:creationId xmlns:p14="http://schemas.microsoft.com/office/powerpoint/2010/main" val="23708576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1:5-8</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6</a:t>
            </a:r>
            <a:endParaRPr lang="en-US" sz="3200" b="1" dirty="0" smtClean="0">
              <a:solidFill>
                <a:schemeClr val="bg1"/>
              </a:solidFill>
            </a:endParaRPr>
          </a:p>
        </p:txBody>
      </p:sp>
      <p:sp>
        <p:nvSpPr>
          <p:cNvPr id="5" name="TextBox 4"/>
          <p:cNvSpPr txBox="1"/>
          <p:nvPr/>
        </p:nvSpPr>
        <p:spPr>
          <a:xfrm>
            <a:off x="698500" y="1016000"/>
            <a:ext cx="9652000" cy="4893647"/>
          </a:xfrm>
          <a:prstGeom prst="rect">
            <a:avLst/>
          </a:prstGeom>
          <a:noFill/>
        </p:spPr>
        <p:txBody>
          <a:bodyPr wrap="square" rtlCol="0">
            <a:spAutoFit/>
          </a:bodyPr>
          <a:lstStyle/>
          <a:p>
            <a:r>
              <a:rPr lang="en-US" sz="2400" dirty="0" smtClean="0">
                <a:solidFill>
                  <a:srgbClr val="00B0F0"/>
                </a:solidFill>
              </a:rPr>
              <a:t>5</a:t>
            </a:r>
            <a:r>
              <a:rPr lang="en-US" sz="2400" dirty="0" smtClean="0"/>
              <a:t> For </a:t>
            </a:r>
            <a:r>
              <a:rPr lang="en-US" sz="2400" dirty="0"/>
              <a:t>to which of the angels did He ever say, "YOU ARE MY SON, TODAY I HAVE BEGOTTEN YOU"? And again, "I WILL BE A FATHER TO HIM AND HE SHALL BE A SON TO ME"?</a:t>
            </a:r>
          </a:p>
          <a:p>
            <a:endParaRPr lang="en-US" sz="2400" dirty="0"/>
          </a:p>
          <a:p>
            <a:r>
              <a:rPr lang="en-US" sz="2400" dirty="0" smtClean="0">
                <a:solidFill>
                  <a:schemeClr val="bg1">
                    <a:lumMod val="50000"/>
                    <a:lumOff val="50000"/>
                  </a:schemeClr>
                </a:solidFill>
              </a:rPr>
              <a:t>6 And </a:t>
            </a:r>
            <a:r>
              <a:rPr lang="en-US" sz="2400" dirty="0">
                <a:solidFill>
                  <a:schemeClr val="bg1">
                    <a:lumMod val="50000"/>
                    <a:lumOff val="50000"/>
                  </a:schemeClr>
                </a:solidFill>
              </a:rPr>
              <a:t>when He again brings the firstborn into the world, He says, "AND LET ALL THE ANGELS OF GOD WORSHIP HIM."</a:t>
            </a:r>
          </a:p>
          <a:p>
            <a:endParaRPr lang="en-US" sz="2400" dirty="0">
              <a:solidFill>
                <a:schemeClr val="bg1">
                  <a:lumMod val="50000"/>
                  <a:lumOff val="50000"/>
                </a:schemeClr>
              </a:solidFill>
            </a:endParaRPr>
          </a:p>
          <a:p>
            <a:r>
              <a:rPr lang="en-US" sz="2400" dirty="0" smtClean="0">
                <a:solidFill>
                  <a:schemeClr val="bg1">
                    <a:lumMod val="50000"/>
                    <a:lumOff val="50000"/>
                  </a:schemeClr>
                </a:solidFill>
              </a:rPr>
              <a:t>7 And </a:t>
            </a:r>
            <a:r>
              <a:rPr lang="en-US" sz="2400" dirty="0">
                <a:solidFill>
                  <a:schemeClr val="bg1">
                    <a:lumMod val="50000"/>
                    <a:lumOff val="50000"/>
                  </a:schemeClr>
                </a:solidFill>
              </a:rPr>
              <a:t>of the angels He says, "WHO MAKES HIS ANGELS WINDS, AND HIS MINISTERS A FLAME OF FIRE."</a:t>
            </a:r>
          </a:p>
          <a:p>
            <a:endParaRPr lang="en-US" sz="2400" dirty="0">
              <a:solidFill>
                <a:schemeClr val="bg1">
                  <a:lumMod val="50000"/>
                  <a:lumOff val="50000"/>
                </a:schemeClr>
              </a:solidFill>
            </a:endParaRPr>
          </a:p>
          <a:p>
            <a:r>
              <a:rPr lang="en-US" sz="2400" dirty="0" smtClean="0">
                <a:solidFill>
                  <a:schemeClr val="bg1">
                    <a:lumMod val="50000"/>
                    <a:lumOff val="50000"/>
                  </a:schemeClr>
                </a:solidFill>
              </a:rPr>
              <a:t>8 But </a:t>
            </a:r>
            <a:r>
              <a:rPr lang="en-US" sz="2400" dirty="0">
                <a:solidFill>
                  <a:schemeClr val="bg1">
                    <a:lumMod val="50000"/>
                    <a:lumOff val="50000"/>
                  </a:schemeClr>
                </a:solidFill>
              </a:rPr>
              <a:t>of the Son [He says], "YOUR THRONE, O GOD, IS FOREVER AND EVER, AND THE RIGHTEOUS SCEPTER IS THE SCEPTER OF HIS KINGDOM.</a:t>
            </a:r>
            <a:endParaRPr lang="en-US" sz="2400" i="1" dirty="0">
              <a:solidFill>
                <a:schemeClr val="bg1">
                  <a:lumMod val="50000"/>
                  <a:lumOff val="50000"/>
                </a:schemeClr>
              </a:solidFill>
            </a:endParaRPr>
          </a:p>
        </p:txBody>
      </p:sp>
      <p:sp>
        <p:nvSpPr>
          <p:cNvPr id="2" name="TextBox 1"/>
          <p:cNvSpPr txBox="1"/>
          <p:nvPr/>
        </p:nvSpPr>
        <p:spPr>
          <a:xfrm>
            <a:off x="406400" y="1269425"/>
            <a:ext cx="10820400" cy="4401205"/>
          </a:xfrm>
          <a:prstGeom prst="rect">
            <a:avLst/>
          </a:prstGeom>
          <a:solidFill>
            <a:srgbClr val="FF0000"/>
          </a:solidFill>
        </p:spPr>
        <p:txBody>
          <a:bodyPr wrap="square" rtlCol="0">
            <a:spAutoFit/>
          </a:bodyPr>
          <a:lstStyle/>
          <a:p>
            <a:r>
              <a:rPr lang="en-US" sz="2800" dirty="0" smtClean="0"/>
              <a:t>The author is telling you that Christ is not an angel elevated to “Son”. Christ was already higher than an angel, or a king.</a:t>
            </a:r>
          </a:p>
          <a:p>
            <a:endParaRPr lang="en-US" sz="2800" dirty="0"/>
          </a:p>
          <a:p>
            <a:r>
              <a:rPr lang="en-US" sz="2800" dirty="0"/>
              <a:t>Psalm 2:7: </a:t>
            </a:r>
            <a:r>
              <a:rPr lang="en-US" sz="2800" dirty="0" smtClean="0"/>
              <a:t>"</a:t>
            </a:r>
            <a:r>
              <a:rPr lang="en-US" sz="2800" dirty="0"/>
              <a:t>You are my Son; today I have </a:t>
            </a:r>
            <a:r>
              <a:rPr lang="en-US" sz="2800" dirty="0">
                <a:solidFill>
                  <a:srgbClr val="FFFF00"/>
                </a:solidFill>
              </a:rPr>
              <a:t>begotten</a:t>
            </a:r>
            <a:r>
              <a:rPr lang="en-US" sz="2800" dirty="0"/>
              <a:t> you," which originally spoke of the king's rule, but is applied in the New Testament to </a:t>
            </a:r>
            <a:r>
              <a:rPr lang="en-US" sz="2800" dirty="0" smtClean="0"/>
              <a:t>the Messiah. </a:t>
            </a:r>
          </a:p>
          <a:p>
            <a:endParaRPr lang="en-US" sz="2800" dirty="0" smtClean="0"/>
          </a:p>
          <a:p>
            <a:r>
              <a:rPr lang="en-US" sz="2800" dirty="0" smtClean="0"/>
              <a:t>John 1:14And </a:t>
            </a:r>
            <a:r>
              <a:rPr lang="en-US" sz="2800" dirty="0"/>
              <a:t>the Word became flesh, and dwelt among us, and we saw His glory, glory as of the only </a:t>
            </a:r>
            <a:r>
              <a:rPr lang="en-US" sz="2800" dirty="0">
                <a:solidFill>
                  <a:srgbClr val="FFFF00"/>
                </a:solidFill>
              </a:rPr>
              <a:t>begotten</a:t>
            </a:r>
            <a:r>
              <a:rPr lang="en-US" sz="2800" dirty="0"/>
              <a:t> from the Father, full of grace and truth. </a:t>
            </a:r>
            <a:endParaRPr lang="en-US" sz="2800" dirty="0" smtClean="0"/>
          </a:p>
        </p:txBody>
      </p:sp>
    </p:spTree>
    <p:extLst>
      <p:ext uri="{BB962C8B-B14F-4D97-AF65-F5344CB8AC3E}">
        <p14:creationId xmlns:p14="http://schemas.microsoft.com/office/powerpoint/2010/main" val="3845348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1:5-8</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7</a:t>
            </a:r>
            <a:endParaRPr lang="en-US" sz="3200" b="1" dirty="0" smtClean="0">
              <a:solidFill>
                <a:schemeClr val="bg1"/>
              </a:solidFill>
            </a:endParaRPr>
          </a:p>
        </p:txBody>
      </p:sp>
      <p:sp>
        <p:nvSpPr>
          <p:cNvPr id="5" name="TextBox 4"/>
          <p:cNvSpPr txBox="1"/>
          <p:nvPr/>
        </p:nvSpPr>
        <p:spPr>
          <a:xfrm>
            <a:off x="698500" y="1016000"/>
            <a:ext cx="9652000" cy="4893647"/>
          </a:xfrm>
          <a:prstGeom prst="rect">
            <a:avLst/>
          </a:prstGeom>
          <a:noFill/>
        </p:spPr>
        <p:txBody>
          <a:bodyPr wrap="square" rtlCol="0">
            <a:spAutoFit/>
          </a:bodyPr>
          <a:lstStyle/>
          <a:p>
            <a:r>
              <a:rPr lang="en-US" sz="2400" dirty="0" smtClean="0">
                <a:solidFill>
                  <a:srgbClr val="00B0F0"/>
                </a:solidFill>
              </a:rPr>
              <a:t>5</a:t>
            </a:r>
            <a:r>
              <a:rPr lang="en-US" sz="2400" dirty="0" smtClean="0"/>
              <a:t> For </a:t>
            </a:r>
            <a:r>
              <a:rPr lang="en-US" sz="2400" dirty="0"/>
              <a:t>to which of the angels did He ever say, "YOU ARE MY SON, TODAY I HAVE BEGOTTEN YOU"? And again, "I WILL BE A FATHER TO HIM AND HE SHALL BE A SON TO ME"?</a:t>
            </a:r>
          </a:p>
          <a:p>
            <a:endParaRPr lang="en-US" sz="2400" dirty="0"/>
          </a:p>
          <a:p>
            <a:r>
              <a:rPr lang="en-US" sz="2400" dirty="0" smtClean="0">
                <a:solidFill>
                  <a:schemeClr val="bg1">
                    <a:lumMod val="50000"/>
                    <a:lumOff val="50000"/>
                  </a:schemeClr>
                </a:solidFill>
              </a:rPr>
              <a:t>6 And </a:t>
            </a:r>
            <a:r>
              <a:rPr lang="en-US" sz="2400" dirty="0">
                <a:solidFill>
                  <a:schemeClr val="bg1">
                    <a:lumMod val="50000"/>
                    <a:lumOff val="50000"/>
                  </a:schemeClr>
                </a:solidFill>
              </a:rPr>
              <a:t>when He again brings the firstborn into the world, He says, "AND LET ALL THE ANGELS OF GOD WORSHIP HIM."</a:t>
            </a:r>
          </a:p>
          <a:p>
            <a:endParaRPr lang="en-US" sz="2400" dirty="0">
              <a:solidFill>
                <a:schemeClr val="bg1">
                  <a:lumMod val="50000"/>
                  <a:lumOff val="50000"/>
                </a:schemeClr>
              </a:solidFill>
            </a:endParaRPr>
          </a:p>
          <a:p>
            <a:r>
              <a:rPr lang="en-US" sz="2400" dirty="0" smtClean="0">
                <a:solidFill>
                  <a:schemeClr val="bg1">
                    <a:lumMod val="50000"/>
                    <a:lumOff val="50000"/>
                  </a:schemeClr>
                </a:solidFill>
              </a:rPr>
              <a:t>7 And </a:t>
            </a:r>
            <a:r>
              <a:rPr lang="en-US" sz="2400" dirty="0">
                <a:solidFill>
                  <a:schemeClr val="bg1">
                    <a:lumMod val="50000"/>
                    <a:lumOff val="50000"/>
                  </a:schemeClr>
                </a:solidFill>
              </a:rPr>
              <a:t>of the angels He says, "WHO MAKES HIS ANGELS WINDS, AND HIS MINISTERS A FLAME OF FIRE."</a:t>
            </a:r>
          </a:p>
          <a:p>
            <a:endParaRPr lang="en-US" sz="2400" dirty="0">
              <a:solidFill>
                <a:schemeClr val="bg1">
                  <a:lumMod val="50000"/>
                  <a:lumOff val="50000"/>
                </a:schemeClr>
              </a:solidFill>
            </a:endParaRPr>
          </a:p>
          <a:p>
            <a:r>
              <a:rPr lang="en-US" sz="2400" dirty="0" smtClean="0">
                <a:solidFill>
                  <a:schemeClr val="bg1">
                    <a:lumMod val="50000"/>
                    <a:lumOff val="50000"/>
                  </a:schemeClr>
                </a:solidFill>
              </a:rPr>
              <a:t>8 But </a:t>
            </a:r>
            <a:r>
              <a:rPr lang="en-US" sz="2400" dirty="0">
                <a:solidFill>
                  <a:schemeClr val="bg1">
                    <a:lumMod val="50000"/>
                    <a:lumOff val="50000"/>
                  </a:schemeClr>
                </a:solidFill>
              </a:rPr>
              <a:t>of the Son [He says], "YOUR THRONE, O GOD, IS FOREVER AND EVER, AND THE RIGHTEOUS SCEPTER IS THE SCEPTER OF HIS KINGDOM.</a:t>
            </a:r>
            <a:endParaRPr lang="en-US" sz="2400" i="1" dirty="0">
              <a:solidFill>
                <a:schemeClr val="bg1">
                  <a:lumMod val="50000"/>
                  <a:lumOff val="50000"/>
                </a:schemeClr>
              </a:solidFill>
            </a:endParaRPr>
          </a:p>
        </p:txBody>
      </p:sp>
      <p:sp>
        <p:nvSpPr>
          <p:cNvPr id="2" name="TextBox 1"/>
          <p:cNvSpPr txBox="1"/>
          <p:nvPr/>
        </p:nvSpPr>
        <p:spPr>
          <a:xfrm>
            <a:off x="800100" y="1117600"/>
            <a:ext cx="10426700" cy="3970318"/>
          </a:xfrm>
          <a:prstGeom prst="rect">
            <a:avLst/>
          </a:prstGeom>
          <a:solidFill>
            <a:srgbClr val="FF0000"/>
          </a:solidFill>
        </p:spPr>
        <p:txBody>
          <a:bodyPr wrap="square" rtlCol="0">
            <a:spAutoFit/>
          </a:bodyPr>
          <a:lstStyle/>
          <a:p>
            <a:r>
              <a:rPr lang="en-US" sz="2800" dirty="0"/>
              <a:t>The Greek word </a:t>
            </a:r>
            <a:r>
              <a:rPr lang="en-US" sz="2800" dirty="0" err="1"/>
              <a:t>monogenēs</a:t>
            </a:r>
            <a:r>
              <a:rPr lang="en-US" sz="2800" dirty="0"/>
              <a:t> (</a:t>
            </a:r>
            <a:r>
              <a:rPr lang="en-US" sz="2800" dirty="0" err="1"/>
              <a:t>μονογενής</a:t>
            </a:r>
            <a:r>
              <a:rPr lang="en-US" sz="2800" dirty="0"/>
              <a:t>) means "one of a kind," "unique," or "only." While traditionally translated as "only begotten," modern studies and lexicons show it emphasizes a special, one-of-a-kind relationship or status rather than a physical act of birth or procreation.</a:t>
            </a:r>
          </a:p>
          <a:p>
            <a:r>
              <a:rPr lang="en-US" sz="2800" dirty="0"/>
              <a:t>The early Latin manuscripts rendered </a:t>
            </a:r>
            <a:r>
              <a:rPr lang="en-US" sz="2800" dirty="0" err="1"/>
              <a:t>monogenēs</a:t>
            </a:r>
            <a:r>
              <a:rPr lang="en-US" sz="2800" dirty="0"/>
              <a:t> in the Christological passages as </a:t>
            </a:r>
            <a:r>
              <a:rPr lang="en-US" sz="2800" dirty="0" err="1"/>
              <a:t>unicus</a:t>
            </a:r>
            <a:r>
              <a:rPr lang="en-US" sz="2800" dirty="0"/>
              <a:t> (“unique“), but in Jerome’s Latin version it was changed to “only begotten” (</a:t>
            </a:r>
            <a:r>
              <a:rPr lang="en-US" sz="2800" dirty="0" err="1"/>
              <a:t>unigenitus</a:t>
            </a:r>
            <a:r>
              <a:rPr lang="en-US" sz="2800" dirty="0"/>
              <a:t>). </a:t>
            </a:r>
          </a:p>
        </p:txBody>
      </p:sp>
    </p:spTree>
    <p:extLst>
      <p:ext uri="{BB962C8B-B14F-4D97-AF65-F5344CB8AC3E}">
        <p14:creationId xmlns:p14="http://schemas.microsoft.com/office/powerpoint/2010/main" val="30989453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1:5-8</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8</a:t>
            </a:r>
            <a:endParaRPr lang="en-US" sz="3200" b="1" dirty="0" smtClean="0">
              <a:solidFill>
                <a:schemeClr val="bg1"/>
              </a:solidFill>
            </a:endParaRPr>
          </a:p>
        </p:txBody>
      </p:sp>
      <p:sp>
        <p:nvSpPr>
          <p:cNvPr id="5" name="TextBox 4"/>
          <p:cNvSpPr txBox="1"/>
          <p:nvPr/>
        </p:nvSpPr>
        <p:spPr>
          <a:xfrm>
            <a:off x="698500" y="1016000"/>
            <a:ext cx="9652000" cy="4893647"/>
          </a:xfrm>
          <a:prstGeom prst="rect">
            <a:avLst/>
          </a:prstGeom>
          <a:noFill/>
        </p:spPr>
        <p:txBody>
          <a:bodyPr wrap="square" rtlCol="0">
            <a:spAutoFit/>
          </a:bodyPr>
          <a:lstStyle/>
          <a:p>
            <a:r>
              <a:rPr lang="en-US" sz="2400" dirty="0" smtClean="0">
                <a:solidFill>
                  <a:srgbClr val="00B0F0"/>
                </a:solidFill>
              </a:rPr>
              <a:t>5</a:t>
            </a:r>
            <a:r>
              <a:rPr lang="en-US" sz="2400" dirty="0" smtClean="0"/>
              <a:t> For </a:t>
            </a:r>
            <a:r>
              <a:rPr lang="en-US" sz="2400" dirty="0"/>
              <a:t>to which of the angels did He ever say, "YOU ARE MY SON, TODAY I HAVE BEGOTTEN YOU"? And again, "I WILL BE A FATHER TO HIM AND HE SHALL BE A SON TO ME"?</a:t>
            </a:r>
          </a:p>
          <a:p>
            <a:endParaRPr lang="en-US" sz="2400" dirty="0"/>
          </a:p>
          <a:p>
            <a:r>
              <a:rPr lang="en-US" sz="2400" dirty="0" smtClean="0">
                <a:solidFill>
                  <a:schemeClr val="tx1">
                    <a:lumMod val="50000"/>
                  </a:schemeClr>
                </a:solidFill>
              </a:rPr>
              <a:t>6 And </a:t>
            </a:r>
            <a:r>
              <a:rPr lang="en-US" sz="2400" dirty="0">
                <a:solidFill>
                  <a:schemeClr val="tx1">
                    <a:lumMod val="50000"/>
                  </a:schemeClr>
                </a:solidFill>
              </a:rPr>
              <a:t>when He again brings the firstborn into the world, He says, "AND LET ALL THE ANGELS OF GOD WORSHIP HIM."</a:t>
            </a:r>
          </a:p>
          <a:p>
            <a:endParaRPr lang="en-US" sz="2400" dirty="0">
              <a:solidFill>
                <a:schemeClr val="bg1">
                  <a:lumMod val="50000"/>
                  <a:lumOff val="50000"/>
                </a:schemeClr>
              </a:solidFill>
            </a:endParaRPr>
          </a:p>
          <a:p>
            <a:r>
              <a:rPr lang="en-US" sz="2400" dirty="0" smtClean="0">
                <a:solidFill>
                  <a:schemeClr val="bg1">
                    <a:lumMod val="50000"/>
                    <a:lumOff val="50000"/>
                  </a:schemeClr>
                </a:solidFill>
              </a:rPr>
              <a:t>7 And </a:t>
            </a:r>
            <a:r>
              <a:rPr lang="en-US" sz="2400" dirty="0">
                <a:solidFill>
                  <a:schemeClr val="bg1">
                    <a:lumMod val="50000"/>
                    <a:lumOff val="50000"/>
                  </a:schemeClr>
                </a:solidFill>
              </a:rPr>
              <a:t>of the angels He says, "WHO MAKES HIS ANGELS WINDS, AND HIS MINISTERS A FLAME OF FIRE."</a:t>
            </a:r>
          </a:p>
          <a:p>
            <a:endParaRPr lang="en-US" sz="2400" dirty="0">
              <a:solidFill>
                <a:schemeClr val="bg1">
                  <a:lumMod val="50000"/>
                  <a:lumOff val="50000"/>
                </a:schemeClr>
              </a:solidFill>
            </a:endParaRPr>
          </a:p>
          <a:p>
            <a:r>
              <a:rPr lang="en-US" sz="2400" dirty="0" smtClean="0">
                <a:solidFill>
                  <a:schemeClr val="bg1">
                    <a:lumMod val="50000"/>
                    <a:lumOff val="50000"/>
                  </a:schemeClr>
                </a:solidFill>
              </a:rPr>
              <a:t>8 But </a:t>
            </a:r>
            <a:r>
              <a:rPr lang="en-US" sz="2400" dirty="0">
                <a:solidFill>
                  <a:schemeClr val="bg1">
                    <a:lumMod val="50000"/>
                    <a:lumOff val="50000"/>
                  </a:schemeClr>
                </a:solidFill>
              </a:rPr>
              <a:t>of the Son [He says], "YOUR THRONE, O GOD, IS FOREVER AND EVER, AND THE RIGHTEOUS SCEPTER IS THE SCEPTER OF HIS KINGDOM.</a:t>
            </a:r>
            <a:endParaRPr lang="en-US" sz="2400" i="1" dirty="0">
              <a:solidFill>
                <a:schemeClr val="bg1">
                  <a:lumMod val="50000"/>
                  <a:lumOff val="50000"/>
                </a:schemeClr>
              </a:solidFill>
            </a:endParaRPr>
          </a:p>
        </p:txBody>
      </p:sp>
    </p:spTree>
    <p:extLst>
      <p:ext uri="{BB962C8B-B14F-4D97-AF65-F5344CB8AC3E}">
        <p14:creationId xmlns:p14="http://schemas.microsoft.com/office/powerpoint/2010/main" val="24503259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a:t>
            </a:r>
            <a:r>
              <a:rPr lang="en-US" sz="3200" dirty="0" smtClean="0">
                <a:solidFill>
                  <a:srgbClr val="92D050"/>
                </a:solidFill>
              </a:rPr>
              <a:t>1:5 &amp; John 3:16</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9</a:t>
            </a:r>
            <a:endParaRPr lang="en-US" sz="3200" b="1" dirty="0" smtClean="0">
              <a:solidFill>
                <a:schemeClr val="bg1"/>
              </a:solidFill>
            </a:endParaRPr>
          </a:p>
        </p:txBody>
      </p:sp>
      <p:sp>
        <p:nvSpPr>
          <p:cNvPr id="5" name="TextBox 4"/>
          <p:cNvSpPr txBox="1"/>
          <p:nvPr/>
        </p:nvSpPr>
        <p:spPr>
          <a:xfrm>
            <a:off x="698500" y="1016000"/>
            <a:ext cx="9652000" cy="5632311"/>
          </a:xfrm>
          <a:prstGeom prst="rect">
            <a:avLst/>
          </a:prstGeom>
          <a:noFill/>
        </p:spPr>
        <p:txBody>
          <a:bodyPr wrap="square" rtlCol="0">
            <a:spAutoFit/>
          </a:bodyPr>
          <a:lstStyle/>
          <a:p>
            <a:r>
              <a:rPr lang="en-US" sz="2400" dirty="0" smtClean="0">
                <a:solidFill>
                  <a:srgbClr val="00B0F0"/>
                </a:solidFill>
              </a:rPr>
              <a:t>1:5</a:t>
            </a:r>
            <a:r>
              <a:rPr lang="en-US" sz="2400" dirty="0" smtClean="0"/>
              <a:t> </a:t>
            </a:r>
            <a:r>
              <a:rPr lang="en-US" sz="2400" dirty="0" smtClean="0"/>
              <a:t>For </a:t>
            </a:r>
            <a:r>
              <a:rPr lang="en-US" sz="2400" dirty="0"/>
              <a:t>to which of the angels did He ever say, "YOU ARE MY SON, TODAY I HAVE </a:t>
            </a:r>
            <a:r>
              <a:rPr lang="en-US" sz="2400" dirty="0">
                <a:solidFill>
                  <a:srgbClr val="FFFF00"/>
                </a:solidFill>
              </a:rPr>
              <a:t>BEGOTTEN</a:t>
            </a:r>
            <a:r>
              <a:rPr lang="en-US" sz="2400" dirty="0"/>
              <a:t> YOU"? And again, "I WILL BE A FATHER TO HIM AND HE SHALL BE A SON TO ME</a:t>
            </a:r>
            <a:r>
              <a:rPr lang="en-US" sz="2400" dirty="0" smtClean="0"/>
              <a:t>"? </a:t>
            </a:r>
            <a:r>
              <a:rPr lang="en-US" sz="2400" dirty="0" smtClean="0">
                <a:solidFill>
                  <a:srgbClr val="FFFF00"/>
                </a:solidFill>
              </a:rPr>
              <a:t>(1995 NASB)</a:t>
            </a:r>
            <a:endParaRPr lang="en-US" sz="2400" dirty="0">
              <a:solidFill>
                <a:srgbClr val="FFFF00"/>
              </a:solidFill>
            </a:endParaRPr>
          </a:p>
          <a:p>
            <a:endParaRPr lang="en-US" sz="2400" dirty="0"/>
          </a:p>
          <a:p>
            <a:r>
              <a:rPr lang="en-US" sz="2400" dirty="0">
                <a:solidFill>
                  <a:srgbClr val="00B0F0"/>
                </a:solidFill>
              </a:rPr>
              <a:t>1:5</a:t>
            </a:r>
            <a:r>
              <a:rPr lang="en-US" sz="2400" dirty="0">
                <a:solidFill>
                  <a:prstClr val="white"/>
                </a:solidFill>
              </a:rPr>
              <a:t> </a:t>
            </a:r>
            <a:r>
              <a:rPr lang="en-US" sz="2400" b="1" baseline="30000" dirty="0">
                <a:latin typeface="system-ui"/>
              </a:rPr>
              <a:t> </a:t>
            </a:r>
            <a:r>
              <a:rPr lang="en-US" sz="2400" dirty="0">
                <a:latin typeface="system-ui"/>
              </a:rPr>
              <a:t>For to which of the angels did He ever say,</a:t>
            </a:r>
          </a:p>
          <a:p>
            <a:r>
              <a:rPr lang="en-US" sz="2400" dirty="0">
                <a:latin typeface="system-ui"/>
              </a:rPr>
              <a:t>“</a:t>
            </a:r>
            <a:r>
              <a:rPr lang="en-US" sz="2400" cap="small" dirty="0">
                <a:latin typeface="system-ui"/>
              </a:rPr>
              <a:t>You are My Son</a:t>
            </a:r>
            <a:r>
              <a:rPr lang="en-US" sz="2400" dirty="0">
                <a:latin typeface="system-ui"/>
              </a:rPr>
              <a:t>,</a:t>
            </a:r>
            <a:br>
              <a:rPr lang="en-US" sz="2400" dirty="0">
                <a:latin typeface="system-ui"/>
              </a:rPr>
            </a:br>
            <a:r>
              <a:rPr lang="en-US" sz="2400" cap="small" dirty="0">
                <a:latin typeface="system-ui"/>
              </a:rPr>
              <a:t>Today I have </a:t>
            </a:r>
            <a:r>
              <a:rPr lang="en-US" sz="2400" cap="small" dirty="0">
                <a:solidFill>
                  <a:srgbClr val="FFFF00"/>
                </a:solidFill>
                <a:latin typeface="system-ui"/>
              </a:rPr>
              <a:t>fathered</a:t>
            </a:r>
            <a:r>
              <a:rPr lang="en-US" sz="2400" cap="small" dirty="0">
                <a:latin typeface="system-ui"/>
              </a:rPr>
              <a:t> You</a:t>
            </a:r>
            <a:r>
              <a:rPr lang="en-US" sz="2400" dirty="0" smtClean="0">
                <a:latin typeface="system-ui"/>
              </a:rPr>
              <a:t>”? </a:t>
            </a:r>
            <a:r>
              <a:rPr lang="en-US" sz="2400" dirty="0" smtClean="0">
                <a:solidFill>
                  <a:srgbClr val="FFFF00"/>
                </a:solidFill>
                <a:latin typeface="system-ui"/>
              </a:rPr>
              <a:t>(2010 NASB)</a:t>
            </a:r>
          </a:p>
          <a:p>
            <a:endParaRPr lang="en-US" sz="2400" b="0" i="0" dirty="0">
              <a:solidFill>
                <a:srgbClr val="FFFF00"/>
              </a:solidFill>
              <a:effectLst/>
              <a:latin typeface="system-ui"/>
            </a:endParaRPr>
          </a:p>
          <a:p>
            <a:r>
              <a:rPr lang="en-US" sz="2400" dirty="0" smtClean="0">
                <a:solidFill>
                  <a:srgbClr val="00B0F0"/>
                </a:solidFill>
                <a:latin typeface="system-ui"/>
              </a:rPr>
              <a:t>3:16 </a:t>
            </a:r>
            <a:r>
              <a:rPr lang="en-US" sz="2400" dirty="0" smtClean="0">
                <a:latin typeface="system-ui"/>
              </a:rPr>
              <a:t>For </a:t>
            </a:r>
            <a:r>
              <a:rPr lang="en-US" sz="2400" dirty="0">
                <a:latin typeface="system-ui"/>
              </a:rPr>
              <a:t>God so loved the world, that He gave His only </a:t>
            </a:r>
            <a:r>
              <a:rPr lang="en-US" sz="2400" dirty="0">
                <a:solidFill>
                  <a:srgbClr val="FFFF00"/>
                </a:solidFill>
                <a:latin typeface="system-ui"/>
              </a:rPr>
              <a:t>begotten</a:t>
            </a:r>
            <a:r>
              <a:rPr lang="en-US" sz="2400" dirty="0">
                <a:latin typeface="system-ui"/>
              </a:rPr>
              <a:t> Son, that whoever believes in Him shall not perish, but have eternal life</a:t>
            </a:r>
            <a:r>
              <a:rPr lang="en-US" sz="2400" dirty="0" smtClean="0">
                <a:latin typeface="system-ui"/>
              </a:rPr>
              <a:t>. </a:t>
            </a:r>
            <a:r>
              <a:rPr lang="en-US" sz="2400" dirty="0" smtClean="0">
                <a:solidFill>
                  <a:srgbClr val="FFFF00"/>
                </a:solidFill>
                <a:latin typeface="system-ui"/>
              </a:rPr>
              <a:t>(NASB)</a:t>
            </a:r>
          </a:p>
          <a:p>
            <a:endParaRPr lang="en-US" sz="2400" b="0" i="0" dirty="0">
              <a:effectLst/>
              <a:latin typeface="system-ui"/>
            </a:endParaRPr>
          </a:p>
          <a:p>
            <a:r>
              <a:rPr lang="en-US" sz="2400" dirty="0" smtClean="0">
                <a:solidFill>
                  <a:srgbClr val="00B0F0"/>
                </a:solidFill>
                <a:latin typeface="system-ui"/>
              </a:rPr>
              <a:t>3:16</a:t>
            </a:r>
            <a:r>
              <a:rPr lang="en-US" sz="2400" dirty="0" smtClean="0">
                <a:latin typeface="system-ui"/>
              </a:rPr>
              <a:t> </a:t>
            </a:r>
            <a:r>
              <a:rPr lang="en-US" sz="2400" dirty="0">
                <a:latin typeface="system-ui"/>
              </a:rPr>
              <a:t>For God so loved the world that he gave his </a:t>
            </a:r>
            <a:r>
              <a:rPr lang="en-US" sz="2400" dirty="0">
                <a:solidFill>
                  <a:srgbClr val="FFFF00"/>
                </a:solidFill>
                <a:latin typeface="system-ui"/>
              </a:rPr>
              <a:t>one and only </a:t>
            </a:r>
            <a:r>
              <a:rPr lang="en-US" sz="2400" dirty="0">
                <a:latin typeface="system-ui"/>
              </a:rPr>
              <a:t>Son, that whoever believes in him shall not perish but have eternal life</a:t>
            </a:r>
            <a:r>
              <a:rPr lang="en-US" sz="2400" dirty="0" smtClean="0">
                <a:latin typeface="system-ui"/>
              </a:rPr>
              <a:t>. </a:t>
            </a:r>
            <a:r>
              <a:rPr lang="en-US" sz="2400" dirty="0" smtClean="0">
                <a:solidFill>
                  <a:srgbClr val="FFFF00"/>
                </a:solidFill>
                <a:latin typeface="system-ui"/>
              </a:rPr>
              <a:t>(NIV) </a:t>
            </a:r>
            <a:endParaRPr lang="en-US" sz="2400" b="0" i="0" dirty="0">
              <a:solidFill>
                <a:srgbClr val="FFFF00"/>
              </a:solidFill>
              <a:effectLst/>
              <a:latin typeface="system-ui"/>
            </a:endParaRPr>
          </a:p>
        </p:txBody>
      </p:sp>
    </p:spTree>
    <p:extLst>
      <p:ext uri="{BB962C8B-B14F-4D97-AF65-F5344CB8AC3E}">
        <p14:creationId xmlns:p14="http://schemas.microsoft.com/office/powerpoint/2010/main" val="22689055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270712</TotalTime>
  <Words>3210</Words>
  <Application>Microsoft Office PowerPoint</Application>
  <PresentationFormat>Widescreen</PresentationFormat>
  <Paragraphs>207</Paragraphs>
  <Slides>26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Algerian</vt:lpstr>
      <vt:lpstr>Arial</vt:lpstr>
      <vt:lpstr>Century Gothic</vt:lpstr>
      <vt:lpstr>Google Sans</vt:lpstr>
      <vt:lpstr>system-ui</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spots kmvl.net</dc:creator>
  <cp:lastModifiedBy>spots kmvl.net</cp:lastModifiedBy>
  <cp:revision>1055</cp:revision>
  <dcterms:created xsi:type="dcterms:W3CDTF">2025-10-16T21:16:34Z</dcterms:created>
  <dcterms:modified xsi:type="dcterms:W3CDTF">2026-08-23T12:27:01Z</dcterms:modified>
</cp:coreProperties>
</file>