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947" r:id="rId3"/>
    <p:sldId id="967" r:id="rId4"/>
    <p:sldId id="950" r:id="rId5"/>
    <p:sldId id="946" r:id="rId6"/>
    <p:sldId id="951" r:id="rId7"/>
    <p:sldId id="952" r:id="rId8"/>
    <p:sldId id="958" r:id="rId9"/>
    <p:sldId id="961" r:id="rId10"/>
    <p:sldId id="968" r:id="rId11"/>
    <p:sldId id="962" r:id="rId12"/>
    <p:sldId id="969" r:id="rId13"/>
    <p:sldId id="963" r:id="rId14"/>
    <p:sldId id="964" r:id="rId15"/>
    <p:sldId id="965" r:id="rId16"/>
    <p:sldId id="972" r:id="rId17"/>
    <p:sldId id="956" r:id="rId18"/>
    <p:sldId id="82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77" d="100"/>
          <a:sy n="77" d="100"/>
        </p:scale>
        <p:origin x="-96" y="-3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8/16/2026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8/16/2026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flipH="1">
            <a:off x="7551683" y="2711668"/>
            <a:ext cx="3488847" cy="1822231"/>
          </a:xfrm>
        </p:spPr>
        <p:txBody>
          <a:bodyPr>
            <a:normAutofit fontScale="70000" lnSpcReduction="20000"/>
          </a:bodyPr>
          <a:lstStyle/>
          <a:p>
            <a:r>
              <a:rPr lang="en-US" sz="9600" dirty="0" smtClean="0">
                <a:solidFill>
                  <a:srgbClr val="92D050"/>
                </a:solidFill>
                <a:latin typeface="Algerian" panose="04020705040A02060702" pitchFamily="82" charset="0"/>
              </a:rPr>
              <a:t>WEEK 2 </a:t>
            </a:r>
          </a:p>
          <a:p>
            <a:r>
              <a:rPr lang="en-US" sz="8800" dirty="0" smtClean="0">
                <a:solidFill>
                  <a:schemeClr val="bg1"/>
                </a:solidFill>
                <a:latin typeface="Algerian" panose="04020705040A02060702" pitchFamily="82" charset="0"/>
              </a:rPr>
              <a:t>  8-16-26</a:t>
            </a:r>
            <a:endParaRPr lang="en-US" sz="8800" dirty="0">
              <a:solidFill>
                <a:schemeClr val="bg1"/>
              </a:solidFill>
              <a:latin typeface="Algerian" panose="04020705040A02060702" pitchFamily="82" charset="0"/>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1</a:t>
            </a:r>
            <a:endParaRPr lang="en-US" sz="3200" b="1" dirty="0" smtClean="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950" y="864174"/>
            <a:ext cx="6521450" cy="4884793"/>
          </a:xfrm>
          <a:prstGeom prst="rect">
            <a:avLst/>
          </a:prstGeom>
        </p:spPr>
      </p:pic>
    </p:spTree>
    <p:extLst>
      <p:ext uri="{BB962C8B-B14F-4D97-AF65-F5344CB8AC3E}">
        <p14:creationId xmlns:p14="http://schemas.microsoft.com/office/powerpoint/2010/main" val="1866350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Views on Israel and the church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10</a:t>
            </a:r>
          </a:p>
        </p:txBody>
      </p:sp>
      <p:sp>
        <p:nvSpPr>
          <p:cNvPr id="5" name="TextBox 4"/>
          <p:cNvSpPr txBox="1"/>
          <p:nvPr/>
        </p:nvSpPr>
        <p:spPr>
          <a:xfrm>
            <a:off x="698500" y="1016000"/>
            <a:ext cx="9652000" cy="5016758"/>
          </a:xfrm>
          <a:prstGeom prst="rect">
            <a:avLst/>
          </a:prstGeom>
          <a:noFill/>
        </p:spPr>
        <p:txBody>
          <a:bodyPr wrap="square" rtlCol="0">
            <a:spAutoFit/>
          </a:bodyPr>
          <a:lstStyle/>
          <a:p>
            <a:r>
              <a:rPr lang="en-US" sz="3200" dirty="0">
                <a:solidFill>
                  <a:srgbClr val="FFFF00"/>
                </a:solidFill>
              </a:rPr>
              <a:t>Supersessionism (Replacement Theology</a:t>
            </a:r>
            <a:r>
              <a:rPr lang="en-US" sz="3200" dirty="0" smtClean="0">
                <a:solidFill>
                  <a:srgbClr val="FFFF00"/>
                </a:solidFill>
              </a:rPr>
              <a:t>)</a:t>
            </a:r>
          </a:p>
          <a:p>
            <a:endParaRPr lang="en-US" sz="2400" dirty="0">
              <a:solidFill>
                <a:srgbClr val="00B0F0"/>
              </a:solidFill>
            </a:endParaRPr>
          </a:p>
          <a:p>
            <a:r>
              <a:rPr lang="en-US" sz="2400" dirty="0" smtClean="0">
                <a:solidFill>
                  <a:srgbClr val="00B0F0"/>
                </a:solidFill>
              </a:rPr>
              <a:t>Core </a:t>
            </a:r>
            <a:r>
              <a:rPr lang="en-US" sz="2400" dirty="0">
                <a:solidFill>
                  <a:srgbClr val="00B0F0"/>
                </a:solidFill>
              </a:rPr>
              <a:t>Idea: </a:t>
            </a:r>
            <a:r>
              <a:rPr lang="en-US" sz="2400" dirty="0"/>
              <a:t>The Christian Church replaces ethnic Israel as God's </a:t>
            </a:r>
            <a:r>
              <a:rPr lang="en-US" sz="2400" dirty="0" smtClean="0"/>
              <a:t>cherished </a:t>
            </a:r>
            <a:r>
              <a:rPr lang="en-US" sz="2400" dirty="0"/>
              <a:t>people</a:t>
            </a:r>
            <a:r>
              <a:rPr lang="en-US" sz="2400" dirty="0" smtClean="0"/>
              <a:t>. </a:t>
            </a:r>
            <a:r>
              <a:rPr lang="en-US" sz="2400" dirty="0" smtClean="0">
                <a:solidFill>
                  <a:srgbClr val="FFC000"/>
                </a:solidFill>
              </a:rPr>
              <a:t>(verse 2 use of “US” means Israel)</a:t>
            </a:r>
          </a:p>
          <a:p>
            <a:endParaRPr lang="en-US" sz="2400" dirty="0" smtClean="0"/>
          </a:p>
          <a:p>
            <a:r>
              <a:rPr lang="en-US" sz="2400" dirty="0" smtClean="0">
                <a:solidFill>
                  <a:srgbClr val="00B0F0"/>
                </a:solidFill>
              </a:rPr>
              <a:t>View </a:t>
            </a:r>
            <a:r>
              <a:rPr lang="en-US" sz="2400" dirty="0">
                <a:solidFill>
                  <a:srgbClr val="00B0F0"/>
                </a:solidFill>
              </a:rPr>
              <a:t>of Israel: </a:t>
            </a:r>
            <a:r>
              <a:rPr lang="en-US" sz="2400" dirty="0"/>
              <a:t>National and ethnic Israel loses its distinct status and future role because of its rejection of Jesus Christ</a:t>
            </a:r>
            <a:r>
              <a:rPr lang="en-US" sz="2400" dirty="0" smtClean="0"/>
              <a:t>. </a:t>
            </a:r>
            <a:r>
              <a:rPr lang="en-US" sz="2400" dirty="0" smtClean="0">
                <a:solidFill>
                  <a:srgbClr val="FFC000"/>
                </a:solidFill>
              </a:rPr>
              <a:t>(Israel simply looks different now because of a new covenant.) </a:t>
            </a:r>
          </a:p>
          <a:p>
            <a:endParaRPr lang="en-US" sz="2400" dirty="0"/>
          </a:p>
          <a:p>
            <a:r>
              <a:rPr lang="en-US" sz="2400" dirty="0" smtClean="0">
                <a:solidFill>
                  <a:srgbClr val="00B0F0"/>
                </a:solidFill>
              </a:rPr>
              <a:t>Handling </a:t>
            </a:r>
            <a:r>
              <a:rPr lang="en-US" sz="2400" dirty="0">
                <a:solidFill>
                  <a:srgbClr val="00B0F0"/>
                </a:solidFill>
              </a:rPr>
              <a:t>of Promises: </a:t>
            </a:r>
            <a:r>
              <a:rPr lang="en-US" sz="2400" dirty="0"/>
              <a:t>Old Testament prophecies regarding Israel's restoration and blessings are spiritualized or allegorized and applied entirely to the Church</a:t>
            </a:r>
            <a:r>
              <a:rPr lang="en-US" sz="2400" dirty="0" smtClean="0"/>
              <a:t>. </a:t>
            </a:r>
            <a:r>
              <a:rPr lang="en-US" sz="2400" dirty="0" smtClean="0">
                <a:solidFill>
                  <a:srgbClr val="FFC000"/>
                </a:solidFill>
              </a:rPr>
              <a:t>(None of promises have changed)</a:t>
            </a:r>
            <a:endParaRPr lang="en-US" sz="2400" i="1" dirty="0">
              <a:solidFill>
                <a:srgbClr val="FFC000"/>
              </a:solidFill>
            </a:endParaRPr>
          </a:p>
        </p:txBody>
      </p:sp>
    </p:spTree>
    <p:extLst>
      <p:ext uri="{BB962C8B-B14F-4D97-AF65-F5344CB8AC3E}">
        <p14:creationId xmlns:p14="http://schemas.microsoft.com/office/powerpoint/2010/main" val="58911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Views on Israel and the church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11</a:t>
            </a:r>
          </a:p>
        </p:txBody>
      </p:sp>
      <p:sp>
        <p:nvSpPr>
          <p:cNvPr id="5" name="TextBox 4"/>
          <p:cNvSpPr txBox="1"/>
          <p:nvPr/>
        </p:nvSpPr>
        <p:spPr>
          <a:xfrm>
            <a:off x="698500" y="1016000"/>
            <a:ext cx="9652000" cy="4524315"/>
          </a:xfrm>
          <a:prstGeom prst="rect">
            <a:avLst/>
          </a:prstGeom>
          <a:noFill/>
        </p:spPr>
        <p:txBody>
          <a:bodyPr wrap="square" rtlCol="0">
            <a:spAutoFit/>
          </a:bodyPr>
          <a:lstStyle/>
          <a:p>
            <a:r>
              <a:rPr lang="en-US" sz="3200" dirty="0">
                <a:solidFill>
                  <a:srgbClr val="FFFF00"/>
                </a:solidFill>
              </a:rPr>
              <a:t>Dispensationalism </a:t>
            </a:r>
            <a:r>
              <a:rPr lang="en-US" sz="3200" dirty="0" smtClean="0">
                <a:solidFill>
                  <a:srgbClr val="FFFF00"/>
                </a:solidFill>
              </a:rPr>
              <a:t>(Separate Entities)</a:t>
            </a:r>
          </a:p>
          <a:p>
            <a:endParaRPr lang="en-US" sz="3200" dirty="0">
              <a:solidFill>
                <a:srgbClr val="FFFF00"/>
              </a:solidFill>
            </a:endParaRPr>
          </a:p>
          <a:p>
            <a:r>
              <a:rPr lang="en-US" sz="2800" dirty="0" smtClean="0">
                <a:solidFill>
                  <a:schemeClr val="bg2">
                    <a:lumMod val="60000"/>
                    <a:lumOff val="40000"/>
                  </a:schemeClr>
                </a:solidFill>
              </a:rPr>
              <a:t>Distinct Groups: </a:t>
            </a:r>
            <a:r>
              <a:rPr lang="en-US" sz="2800" dirty="0" smtClean="0"/>
              <a:t>Israel and the Church are two completely different groups. </a:t>
            </a:r>
          </a:p>
          <a:p>
            <a:endParaRPr lang="en-US" sz="2800" dirty="0"/>
          </a:p>
          <a:p>
            <a:r>
              <a:rPr lang="en-US" sz="2800" dirty="0" smtClean="0">
                <a:solidFill>
                  <a:schemeClr val="bg2">
                    <a:lumMod val="60000"/>
                    <a:lumOff val="40000"/>
                  </a:schemeClr>
                </a:solidFill>
              </a:rPr>
              <a:t>Ethnic Israel: </a:t>
            </a:r>
            <a:r>
              <a:rPr lang="en-US" sz="2800" dirty="0" smtClean="0"/>
              <a:t>God still has special, separate plans for the Jewish people. </a:t>
            </a:r>
          </a:p>
          <a:p>
            <a:endParaRPr lang="en-US" sz="2800" dirty="0"/>
          </a:p>
          <a:p>
            <a:r>
              <a:rPr lang="en-US" sz="2800" dirty="0" smtClean="0">
                <a:solidFill>
                  <a:schemeClr val="bg2">
                    <a:lumMod val="60000"/>
                    <a:lumOff val="40000"/>
                  </a:schemeClr>
                </a:solidFill>
              </a:rPr>
              <a:t>Different roles: </a:t>
            </a:r>
            <a:r>
              <a:rPr lang="en-US" sz="2800" dirty="0" smtClean="0"/>
              <a:t>The Church has not replaced Israel in God’s design</a:t>
            </a:r>
            <a:endParaRPr lang="en-US" sz="2800" i="1" dirty="0"/>
          </a:p>
        </p:txBody>
      </p:sp>
    </p:spTree>
    <p:extLst>
      <p:ext uri="{BB962C8B-B14F-4D97-AF65-F5344CB8AC3E}">
        <p14:creationId xmlns:p14="http://schemas.microsoft.com/office/powerpoint/2010/main" val="2805183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Views on Israel and the church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12</a:t>
            </a:r>
          </a:p>
        </p:txBody>
      </p:sp>
      <p:sp>
        <p:nvSpPr>
          <p:cNvPr id="5" name="TextBox 4"/>
          <p:cNvSpPr txBox="1"/>
          <p:nvPr/>
        </p:nvSpPr>
        <p:spPr>
          <a:xfrm>
            <a:off x="698500" y="1016000"/>
            <a:ext cx="9652000" cy="5816977"/>
          </a:xfrm>
          <a:prstGeom prst="rect">
            <a:avLst/>
          </a:prstGeom>
          <a:noFill/>
        </p:spPr>
        <p:txBody>
          <a:bodyPr wrap="square" rtlCol="0">
            <a:spAutoFit/>
          </a:bodyPr>
          <a:lstStyle/>
          <a:p>
            <a:r>
              <a:rPr lang="en-US" sz="3200" dirty="0">
                <a:solidFill>
                  <a:srgbClr val="FFFF00"/>
                </a:solidFill>
              </a:rPr>
              <a:t>Dispensationalism </a:t>
            </a:r>
            <a:r>
              <a:rPr lang="en-US" sz="3200" dirty="0" smtClean="0">
                <a:solidFill>
                  <a:srgbClr val="FFFF00"/>
                </a:solidFill>
              </a:rPr>
              <a:t>(Separate Entities)</a:t>
            </a:r>
          </a:p>
          <a:p>
            <a:endParaRPr lang="en-US" sz="3200" dirty="0">
              <a:solidFill>
                <a:srgbClr val="FFFF00"/>
              </a:solidFill>
            </a:endParaRPr>
          </a:p>
          <a:p>
            <a:r>
              <a:rPr lang="en-US" sz="2800" dirty="0" smtClean="0">
                <a:solidFill>
                  <a:schemeClr val="bg2">
                    <a:lumMod val="60000"/>
                    <a:lumOff val="40000"/>
                  </a:schemeClr>
                </a:solidFill>
              </a:rPr>
              <a:t>Distinct Groups: </a:t>
            </a:r>
            <a:r>
              <a:rPr lang="en-US" sz="2800" dirty="0" smtClean="0"/>
              <a:t>Israel and the Church are two completely different groups. </a:t>
            </a:r>
            <a:r>
              <a:rPr lang="en-US" sz="2800" dirty="0" smtClean="0">
                <a:solidFill>
                  <a:srgbClr val="FFC000"/>
                </a:solidFill>
              </a:rPr>
              <a:t>(One group God saves the other not? But maintains?)</a:t>
            </a:r>
          </a:p>
          <a:p>
            <a:endParaRPr lang="en-US" sz="2800" dirty="0"/>
          </a:p>
          <a:p>
            <a:r>
              <a:rPr lang="en-US" sz="2800" dirty="0" smtClean="0">
                <a:solidFill>
                  <a:schemeClr val="bg2">
                    <a:lumMod val="60000"/>
                    <a:lumOff val="40000"/>
                  </a:schemeClr>
                </a:solidFill>
              </a:rPr>
              <a:t>Ethnic Israel: </a:t>
            </a:r>
            <a:r>
              <a:rPr lang="en-US" sz="2800" dirty="0" smtClean="0"/>
              <a:t>God still has special, separate plans for the Jewish people. </a:t>
            </a:r>
            <a:r>
              <a:rPr lang="en-US" sz="2800" dirty="0" smtClean="0">
                <a:solidFill>
                  <a:srgbClr val="FFC000"/>
                </a:solidFill>
              </a:rPr>
              <a:t>(These plans are seemingly never outlined)</a:t>
            </a:r>
          </a:p>
          <a:p>
            <a:endParaRPr lang="en-US" sz="2800" dirty="0"/>
          </a:p>
          <a:p>
            <a:r>
              <a:rPr lang="en-US" sz="2800" dirty="0" smtClean="0">
                <a:solidFill>
                  <a:schemeClr val="bg2">
                    <a:lumMod val="60000"/>
                    <a:lumOff val="40000"/>
                  </a:schemeClr>
                </a:solidFill>
              </a:rPr>
              <a:t>Different roles: </a:t>
            </a:r>
            <a:r>
              <a:rPr lang="en-US" sz="2800" dirty="0" smtClean="0"/>
              <a:t>The Church has not replaced Israel in God’s design. </a:t>
            </a:r>
            <a:r>
              <a:rPr lang="en-US" sz="2800" dirty="0" smtClean="0">
                <a:solidFill>
                  <a:srgbClr val="FFC000"/>
                </a:solidFill>
              </a:rPr>
              <a:t>(Yet God does not have a path of salvation for them?)</a:t>
            </a:r>
            <a:endParaRPr lang="en-US" sz="2800" i="1" dirty="0">
              <a:solidFill>
                <a:srgbClr val="FFC000"/>
              </a:solidFill>
            </a:endParaRPr>
          </a:p>
        </p:txBody>
      </p:sp>
    </p:spTree>
    <p:extLst>
      <p:ext uri="{BB962C8B-B14F-4D97-AF65-F5344CB8AC3E}">
        <p14:creationId xmlns:p14="http://schemas.microsoft.com/office/powerpoint/2010/main" val="3897117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Views on Israel and the church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13</a:t>
            </a:r>
          </a:p>
        </p:txBody>
      </p:sp>
      <p:sp>
        <p:nvSpPr>
          <p:cNvPr id="5" name="TextBox 4"/>
          <p:cNvSpPr txBox="1"/>
          <p:nvPr/>
        </p:nvSpPr>
        <p:spPr>
          <a:xfrm>
            <a:off x="698500" y="1016000"/>
            <a:ext cx="9652000" cy="4524315"/>
          </a:xfrm>
          <a:prstGeom prst="rect">
            <a:avLst/>
          </a:prstGeom>
          <a:noFill/>
        </p:spPr>
        <p:txBody>
          <a:bodyPr wrap="square" rtlCol="0">
            <a:spAutoFit/>
          </a:bodyPr>
          <a:lstStyle/>
          <a:p>
            <a:r>
              <a:rPr lang="en-US" sz="3200" dirty="0">
                <a:solidFill>
                  <a:srgbClr val="FFFF00"/>
                </a:solidFill>
              </a:rPr>
              <a:t>Dispensationalism </a:t>
            </a:r>
            <a:r>
              <a:rPr lang="en-US" sz="3200" dirty="0" smtClean="0">
                <a:solidFill>
                  <a:srgbClr val="FFFF00"/>
                </a:solidFill>
              </a:rPr>
              <a:t>(Separate Entities)</a:t>
            </a:r>
          </a:p>
          <a:p>
            <a:endParaRPr lang="en-US" sz="3200" dirty="0">
              <a:solidFill>
                <a:srgbClr val="FFFF00"/>
              </a:solidFill>
            </a:endParaRPr>
          </a:p>
          <a:p>
            <a:r>
              <a:rPr lang="en-US" sz="2800" dirty="0" smtClean="0">
                <a:solidFill>
                  <a:schemeClr val="bg2">
                    <a:lumMod val="60000"/>
                    <a:lumOff val="40000"/>
                  </a:schemeClr>
                </a:solidFill>
              </a:rPr>
              <a:t>Distinct Groups: </a:t>
            </a:r>
            <a:r>
              <a:rPr lang="en-US" sz="2800" dirty="0" smtClean="0"/>
              <a:t>Israel and the Church are two completely different groups.</a:t>
            </a:r>
          </a:p>
          <a:p>
            <a:endParaRPr lang="en-US" sz="2800" dirty="0"/>
          </a:p>
          <a:p>
            <a:r>
              <a:rPr lang="en-US" sz="2800" dirty="0" smtClean="0">
                <a:solidFill>
                  <a:schemeClr val="bg2">
                    <a:lumMod val="60000"/>
                    <a:lumOff val="40000"/>
                  </a:schemeClr>
                </a:solidFill>
              </a:rPr>
              <a:t>Ethnic Israel: </a:t>
            </a:r>
            <a:r>
              <a:rPr lang="en-US" sz="2800" dirty="0" smtClean="0"/>
              <a:t>God still has special, separate plans for the Jewish people.</a:t>
            </a:r>
          </a:p>
          <a:p>
            <a:endParaRPr lang="en-US" sz="2800" dirty="0"/>
          </a:p>
          <a:p>
            <a:r>
              <a:rPr lang="en-US" sz="2800" dirty="0" smtClean="0">
                <a:solidFill>
                  <a:schemeClr val="bg2">
                    <a:lumMod val="60000"/>
                    <a:lumOff val="40000"/>
                  </a:schemeClr>
                </a:solidFill>
              </a:rPr>
              <a:t>Different roles: </a:t>
            </a:r>
            <a:r>
              <a:rPr lang="en-US" sz="2800" dirty="0" smtClean="0"/>
              <a:t>The Church has not replaced Israel in God’s design</a:t>
            </a:r>
            <a:endParaRPr lang="en-US" sz="2800" i="1" dirty="0"/>
          </a:p>
        </p:txBody>
      </p:sp>
      <p:sp>
        <p:nvSpPr>
          <p:cNvPr id="2" name="TextBox 1"/>
          <p:cNvSpPr txBox="1"/>
          <p:nvPr/>
        </p:nvSpPr>
        <p:spPr>
          <a:xfrm>
            <a:off x="927100" y="1485900"/>
            <a:ext cx="9423400" cy="3785652"/>
          </a:xfrm>
          <a:prstGeom prst="rect">
            <a:avLst/>
          </a:prstGeom>
          <a:solidFill>
            <a:srgbClr val="FF0000"/>
          </a:solidFill>
        </p:spPr>
        <p:txBody>
          <a:bodyPr wrap="square" rtlCol="0">
            <a:spAutoFit/>
          </a:bodyPr>
          <a:lstStyle/>
          <a:p>
            <a:r>
              <a:rPr lang="en-US" sz="2400" dirty="0" smtClean="0"/>
              <a:t>If Acts 4:12 are considered</a:t>
            </a:r>
            <a:r>
              <a:rPr lang="en-US" sz="2400" dirty="0"/>
              <a:t>:  </a:t>
            </a:r>
            <a:endParaRPr lang="en-US" sz="2400" dirty="0" smtClean="0"/>
          </a:p>
          <a:p>
            <a:endParaRPr lang="en-US" sz="2400" b="1" dirty="0">
              <a:solidFill>
                <a:srgbClr val="FFFF00"/>
              </a:solidFill>
            </a:endParaRPr>
          </a:p>
          <a:p>
            <a:r>
              <a:rPr lang="en-US" sz="2400" b="1" dirty="0" smtClean="0">
                <a:solidFill>
                  <a:srgbClr val="FFFF00"/>
                </a:solidFill>
              </a:rPr>
              <a:t>“</a:t>
            </a:r>
            <a:r>
              <a:rPr lang="en-US" sz="2400" b="1" dirty="0">
                <a:solidFill>
                  <a:srgbClr val="FFFF00"/>
                </a:solidFill>
              </a:rPr>
              <a:t>12 And there is salvation in no one else; for there is no other name under heaven that has been given among mankind by which we must be saved</a:t>
            </a:r>
            <a:r>
              <a:rPr lang="en-US" sz="2400" b="1" dirty="0" smtClean="0">
                <a:solidFill>
                  <a:srgbClr val="FFFF00"/>
                </a:solidFill>
              </a:rPr>
              <a:t>.”</a:t>
            </a:r>
          </a:p>
          <a:p>
            <a:endParaRPr lang="en-US" sz="2400" dirty="0">
              <a:solidFill>
                <a:schemeClr val="bg1"/>
              </a:solidFill>
            </a:endParaRPr>
          </a:p>
          <a:p>
            <a:r>
              <a:rPr lang="en-US" sz="2400" dirty="0" smtClean="0">
                <a:solidFill>
                  <a:schemeClr val="bg1"/>
                </a:solidFill>
              </a:rPr>
              <a:t> </a:t>
            </a:r>
            <a:r>
              <a:rPr lang="en-US" sz="2400" dirty="0" smtClean="0"/>
              <a:t>Under this view God allows “Israel” to be lost until He raptures the church off earth, then returns to the old covenant with the “Israel”</a:t>
            </a:r>
          </a:p>
          <a:p>
            <a:r>
              <a:rPr lang="en-US" sz="2400" dirty="0" smtClean="0"/>
              <a:t>There are several variations on this.</a:t>
            </a:r>
            <a:endParaRPr lang="en-US" sz="2400" dirty="0"/>
          </a:p>
        </p:txBody>
      </p:sp>
    </p:spTree>
    <p:extLst>
      <p:ext uri="{BB962C8B-B14F-4D97-AF65-F5344CB8AC3E}">
        <p14:creationId xmlns:p14="http://schemas.microsoft.com/office/powerpoint/2010/main" val="32575612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Views on Israel and the church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14</a:t>
            </a:r>
          </a:p>
        </p:txBody>
      </p:sp>
      <p:sp>
        <p:nvSpPr>
          <p:cNvPr id="5" name="TextBox 4"/>
          <p:cNvSpPr txBox="1"/>
          <p:nvPr/>
        </p:nvSpPr>
        <p:spPr>
          <a:xfrm>
            <a:off x="698500" y="1016000"/>
            <a:ext cx="9652000" cy="5139869"/>
          </a:xfrm>
          <a:prstGeom prst="rect">
            <a:avLst/>
          </a:prstGeom>
          <a:noFill/>
        </p:spPr>
        <p:txBody>
          <a:bodyPr wrap="square" rtlCol="0">
            <a:spAutoFit/>
          </a:bodyPr>
          <a:lstStyle/>
          <a:p>
            <a:r>
              <a:rPr lang="en-US" sz="3200" dirty="0" smtClean="0">
                <a:solidFill>
                  <a:srgbClr val="FFFF00"/>
                </a:solidFill>
              </a:rPr>
              <a:t>Covenant Theology</a:t>
            </a:r>
          </a:p>
          <a:p>
            <a:endParaRPr lang="en-US" sz="3200" dirty="0" smtClean="0">
              <a:solidFill>
                <a:srgbClr val="FFFF00"/>
              </a:solidFill>
            </a:endParaRPr>
          </a:p>
          <a:p>
            <a:r>
              <a:rPr lang="en-US" sz="2400" dirty="0" smtClean="0">
                <a:solidFill>
                  <a:srgbClr val="00B0F0"/>
                </a:solidFill>
              </a:rPr>
              <a:t>One People</a:t>
            </a:r>
            <a:r>
              <a:rPr lang="en-US" sz="2400" dirty="0">
                <a:solidFill>
                  <a:srgbClr val="00B0F0"/>
                </a:solidFill>
              </a:rPr>
              <a:t>: </a:t>
            </a:r>
            <a:r>
              <a:rPr lang="en-US" sz="2400" dirty="0"/>
              <a:t>Jews and Gentiles form a single family of God through Jesus Christ</a:t>
            </a:r>
            <a:r>
              <a:rPr lang="en-US" sz="2400" dirty="0" smtClean="0"/>
              <a:t>. Spiritual </a:t>
            </a:r>
            <a:r>
              <a:rPr lang="en-US" sz="2400" dirty="0"/>
              <a:t>fulfillment: The promises made to ancient Israel find their complete meaning in the Church</a:t>
            </a:r>
            <a:r>
              <a:rPr lang="en-US" sz="2400" dirty="0" smtClean="0"/>
              <a:t>. </a:t>
            </a:r>
          </a:p>
          <a:p>
            <a:r>
              <a:rPr lang="en-US" sz="2400" dirty="0" smtClean="0">
                <a:solidFill>
                  <a:srgbClr val="00B0F0"/>
                </a:solidFill>
              </a:rPr>
              <a:t>No </a:t>
            </a:r>
            <a:r>
              <a:rPr lang="en-US" sz="2400" dirty="0">
                <a:solidFill>
                  <a:srgbClr val="00B0F0"/>
                </a:solidFill>
              </a:rPr>
              <a:t>replacement: </a:t>
            </a:r>
            <a:r>
              <a:rPr lang="en-US" sz="2400" dirty="0"/>
              <a:t>The Church grows out of Israel rather than erasing it.</a:t>
            </a:r>
            <a:endParaRPr lang="en-US" sz="2400" dirty="0" smtClean="0"/>
          </a:p>
          <a:p>
            <a:endParaRPr lang="en-US" sz="2400" dirty="0"/>
          </a:p>
          <a:p>
            <a:r>
              <a:rPr lang="en-US" sz="2400" dirty="0" smtClean="0">
                <a:solidFill>
                  <a:srgbClr val="00B0F0"/>
                </a:solidFill>
              </a:rPr>
              <a:t>Wesleyan Covenant Theology</a:t>
            </a:r>
            <a:r>
              <a:rPr lang="en-US" sz="2400" dirty="0"/>
              <a:t>, which differs significantly from the Calvinist or Presbyterian covenant theology. Instead of viewing God's covenants through strict predestination or limited atonement, </a:t>
            </a:r>
            <a:r>
              <a:rPr lang="en-US" sz="2400" dirty="0">
                <a:solidFill>
                  <a:srgbClr val="FFFF00"/>
                </a:solidFill>
              </a:rPr>
              <a:t>John Wesley's framework emphasizes conditional grace, human free will, and universal redemption.</a:t>
            </a:r>
            <a:endParaRPr lang="en-US" sz="2400" i="1" dirty="0">
              <a:solidFill>
                <a:srgbClr val="FFFF00"/>
              </a:solidFill>
            </a:endParaRPr>
          </a:p>
        </p:txBody>
      </p:sp>
    </p:spTree>
    <p:extLst>
      <p:ext uri="{BB962C8B-B14F-4D97-AF65-F5344CB8AC3E}">
        <p14:creationId xmlns:p14="http://schemas.microsoft.com/office/powerpoint/2010/main" val="1066639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a:solidFill>
                  <a:srgbClr val="92D050"/>
                </a:solidFill>
              </a:rPr>
              <a:t>Jeremiah 31:31-33</a:t>
            </a: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15</a:t>
            </a:r>
          </a:p>
        </p:txBody>
      </p:sp>
      <p:sp>
        <p:nvSpPr>
          <p:cNvPr id="5" name="TextBox 4"/>
          <p:cNvSpPr txBox="1"/>
          <p:nvPr/>
        </p:nvSpPr>
        <p:spPr>
          <a:xfrm>
            <a:off x="698500" y="1016000"/>
            <a:ext cx="9652000" cy="4893647"/>
          </a:xfrm>
          <a:prstGeom prst="rect">
            <a:avLst/>
          </a:prstGeom>
          <a:noFill/>
        </p:spPr>
        <p:txBody>
          <a:bodyPr wrap="square" rtlCol="0">
            <a:spAutoFit/>
          </a:bodyPr>
          <a:lstStyle/>
          <a:p>
            <a:r>
              <a:rPr lang="en-US" sz="2400" dirty="0" smtClean="0">
                <a:solidFill>
                  <a:srgbClr val="00B0F0"/>
                </a:solidFill>
              </a:rPr>
              <a:t>31 </a:t>
            </a:r>
            <a:r>
              <a:rPr lang="en-US" sz="2400" dirty="0"/>
              <a:t>“Behold, days are coming,” declares the Lord, “when I will make a new covenant with the house of Israel and the house of Judah, </a:t>
            </a:r>
            <a:endParaRPr lang="en-US" sz="2400" dirty="0" smtClean="0"/>
          </a:p>
          <a:p>
            <a:endParaRPr lang="en-US" sz="2400" dirty="0"/>
          </a:p>
          <a:p>
            <a:r>
              <a:rPr lang="en-US" sz="2400" dirty="0" smtClean="0">
                <a:solidFill>
                  <a:srgbClr val="00B0F0"/>
                </a:solidFill>
              </a:rPr>
              <a:t>32</a:t>
            </a:r>
            <a:r>
              <a:rPr lang="en-US" sz="2400" dirty="0" smtClean="0"/>
              <a:t> </a:t>
            </a:r>
            <a:r>
              <a:rPr lang="en-US" sz="2400" dirty="0"/>
              <a:t>not like the covenant which I made with their </a:t>
            </a:r>
            <a:r>
              <a:rPr lang="en-US" sz="2400" dirty="0">
                <a:solidFill>
                  <a:srgbClr val="FFFF00"/>
                </a:solidFill>
              </a:rPr>
              <a:t>fathers</a:t>
            </a:r>
            <a:r>
              <a:rPr lang="en-US" sz="2400" dirty="0"/>
              <a:t> on the day I took them by the hand to bring them out of the land of Egypt, My covenant which they broke, although I was a husband to them,” declares the Lord. </a:t>
            </a:r>
            <a:endParaRPr lang="en-US" sz="2400" dirty="0" smtClean="0"/>
          </a:p>
          <a:p>
            <a:endParaRPr lang="en-US" sz="2400" dirty="0"/>
          </a:p>
          <a:p>
            <a:r>
              <a:rPr lang="en-US" sz="2400" dirty="0" smtClean="0">
                <a:solidFill>
                  <a:srgbClr val="00B0F0"/>
                </a:solidFill>
              </a:rPr>
              <a:t>33</a:t>
            </a:r>
            <a:r>
              <a:rPr lang="en-US" sz="2400" dirty="0" smtClean="0"/>
              <a:t> </a:t>
            </a:r>
            <a:r>
              <a:rPr lang="en-US" sz="2400" dirty="0"/>
              <a:t>“For this is the covenant which I will make with the house of Israel after those days,” declares the Lord: “I will put My law within them and write it on their heart; and I will be their God, and they shall be My people</a:t>
            </a:r>
            <a:r>
              <a:rPr lang="en-US" sz="2400" dirty="0">
                <a:solidFill>
                  <a:srgbClr val="00B0F0"/>
                </a:solidFill>
              </a:rPr>
              <a:t>. </a:t>
            </a:r>
            <a:endParaRPr lang="en-US" sz="2400" i="1" dirty="0">
              <a:solidFill>
                <a:srgbClr val="FFFF00"/>
              </a:solidFill>
            </a:endParaRPr>
          </a:p>
        </p:txBody>
      </p:sp>
    </p:spTree>
    <p:extLst>
      <p:ext uri="{BB962C8B-B14F-4D97-AF65-F5344CB8AC3E}">
        <p14:creationId xmlns:p14="http://schemas.microsoft.com/office/powerpoint/2010/main" val="15470036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err="1" smtClean="0">
                <a:solidFill>
                  <a:srgbClr val="92D050"/>
                </a:solidFill>
              </a:rPr>
              <a:t>isiah</a:t>
            </a:r>
            <a:r>
              <a:rPr lang="en-US" sz="3200" dirty="0" smtClean="0">
                <a:solidFill>
                  <a:srgbClr val="92D050"/>
                </a:solidFill>
              </a:rPr>
              <a:t> </a:t>
            </a:r>
            <a:r>
              <a:rPr lang="en-US" sz="3200" dirty="0">
                <a:solidFill>
                  <a:srgbClr val="92D050"/>
                </a:solidFill>
              </a:rPr>
              <a:t>31:31-33</a:t>
            </a: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16</a:t>
            </a:r>
          </a:p>
        </p:txBody>
      </p:sp>
      <p:sp>
        <p:nvSpPr>
          <p:cNvPr id="5" name="TextBox 4"/>
          <p:cNvSpPr txBox="1"/>
          <p:nvPr/>
        </p:nvSpPr>
        <p:spPr>
          <a:xfrm>
            <a:off x="698500" y="1016000"/>
            <a:ext cx="9652000" cy="4524315"/>
          </a:xfrm>
          <a:prstGeom prst="rect">
            <a:avLst/>
          </a:prstGeom>
          <a:noFill/>
        </p:spPr>
        <p:txBody>
          <a:bodyPr wrap="square" rtlCol="0">
            <a:spAutoFit/>
          </a:bodyPr>
          <a:lstStyle/>
          <a:p>
            <a:r>
              <a:rPr lang="en-US" sz="2400" dirty="0" smtClean="0">
                <a:solidFill>
                  <a:srgbClr val="00B0F0"/>
                </a:solidFill>
              </a:rPr>
              <a:t>3 </a:t>
            </a:r>
            <a:r>
              <a:rPr lang="en-US" sz="2400" dirty="0" smtClean="0"/>
              <a:t>Incline </a:t>
            </a:r>
            <a:r>
              <a:rPr lang="en-US" sz="2400" dirty="0"/>
              <a:t>your ear and come to Me.</a:t>
            </a:r>
          </a:p>
          <a:p>
            <a:r>
              <a:rPr lang="en-US" sz="2400" dirty="0"/>
              <a:t>Listen, that </a:t>
            </a:r>
            <a:r>
              <a:rPr lang="en-US" sz="2400" dirty="0">
                <a:solidFill>
                  <a:srgbClr val="00B0F0"/>
                </a:solidFill>
              </a:rPr>
              <a:t>[d</a:t>
            </a:r>
            <a:r>
              <a:rPr lang="en-US" sz="2400" dirty="0" smtClean="0">
                <a:solidFill>
                  <a:srgbClr val="00B0F0"/>
                </a:solidFill>
              </a:rPr>
              <a:t>] </a:t>
            </a:r>
            <a:r>
              <a:rPr lang="en-US" sz="2400" dirty="0" smtClean="0"/>
              <a:t>you </a:t>
            </a:r>
            <a:r>
              <a:rPr lang="en-US" sz="2400" dirty="0"/>
              <a:t>may live</a:t>
            </a:r>
            <a:r>
              <a:rPr lang="en-US" sz="2400" dirty="0" smtClean="0"/>
              <a:t>; </a:t>
            </a:r>
            <a:r>
              <a:rPr lang="en-US" sz="2400" dirty="0" smtClean="0">
                <a:solidFill>
                  <a:srgbClr val="00B0F0"/>
                </a:solidFill>
              </a:rPr>
              <a:t>(your soul)</a:t>
            </a:r>
            <a:endParaRPr lang="en-US" sz="2400" dirty="0">
              <a:solidFill>
                <a:srgbClr val="00B0F0"/>
              </a:solidFill>
            </a:endParaRPr>
          </a:p>
          <a:p>
            <a:r>
              <a:rPr lang="en-US" sz="2400" dirty="0"/>
              <a:t>And I will make an everlasting covenant with you,</a:t>
            </a:r>
          </a:p>
          <a:p>
            <a:r>
              <a:rPr lang="en-US" sz="2400" dirty="0"/>
              <a:t>According to the faithful mercies </a:t>
            </a:r>
            <a:r>
              <a:rPr lang="en-US" sz="2400" dirty="0" smtClean="0"/>
              <a:t>shown </a:t>
            </a:r>
            <a:r>
              <a:rPr lang="en-US" sz="2400" dirty="0"/>
              <a:t>to David.</a:t>
            </a:r>
          </a:p>
          <a:p>
            <a:endParaRPr lang="en-US" sz="2400" dirty="0" smtClean="0"/>
          </a:p>
          <a:p>
            <a:r>
              <a:rPr lang="en-US" sz="2400" dirty="0" smtClean="0">
                <a:solidFill>
                  <a:srgbClr val="00B0F0"/>
                </a:solidFill>
              </a:rPr>
              <a:t>4</a:t>
            </a:r>
            <a:r>
              <a:rPr lang="en-US" sz="2400" dirty="0" smtClean="0"/>
              <a:t> </a:t>
            </a:r>
            <a:r>
              <a:rPr lang="en-US" sz="2400" dirty="0"/>
              <a:t>Behold, I have made him a witness to the peoples,</a:t>
            </a:r>
          </a:p>
          <a:p>
            <a:r>
              <a:rPr lang="en-US" sz="2400" dirty="0"/>
              <a:t>A leader and commander for the peoples.</a:t>
            </a:r>
          </a:p>
          <a:p>
            <a:endParaRPr lang="en-US" sz="2400" dirty="0" smtClean="0"/>
          </a:p>
          <a:p>
            <a:r>
              <a:rPr lang="en-US" sz="2400" dirty="0" smtClean="0">
                <a:solidFill>
                  <a:srgbClr val="00B0F0"/>
                </a:solidFill>
              </a:rPr>
              <a:t>5</a:t>
            </a:r>
            <a:r>
              <a:rPr lang="en-US" sz="2400" dirty="0" smtClean="0"/>
              <a:t> </a:t>
            </a:r>
            <a:r>
              <a:rPr lang="en-US" sz="2400" dirty="0">
                <a:solidFill>
                  <a:srgbClr val="FFFF00"/>
                </a:solidFill>
              </a:rPr>
              <a:t>Behold, you will call a nation you do not know,</a:t>
            </a:r>
          </a:p>
          <a:p>
            <a:r>
              <a:rPr lang="en-US" sz="2400" dirty="0">
                <a:solidFill>
                  <a:srgbClr val="FFFF00"/>
                </a:solidFill>
              </a:rPr>
              <a:t>And a nation which does not know you will run to you,</a:t>
            </a:r>
          </a:p>
          <a:p>
            <a:r>
              <a:rPr lang="en-US" sz="2400" dirty="0">
                <a:solidFill>
                  <a:srgbClr val="FFFF00"/>
                </a:solidFill>
              </a:rPr>
              <a:t>Because of the Lord your God, the Holy One of Israel;</a:t>
            </a:r>
          </a:p>
          <a:p>
            <a:r>
              <a:rPr lang="en-US" sz="2400" dirty="0">
                <a:solidFill>
                  <a:srgbClr val="FFFF00"/>
                </a:solidFill>
              </a:rPr>
              <a:t>For He has glorified you.”</a:t>
            </a:r>
            <a:endParaRPr lang="en-US" sz="2400" i="1" dirty="0">
              <a:solidFill>
                <a:srgbClr val="FFFF00"/>
              </a:solidFill>
            </a:endParaRPr>
          </a:p>
        </p:txBody>
      </p:sp>
    </p:spTree>
    <p:extLst>
      <p:ext uri="{BB962C8B-B14F-4D97-AF65-F5344CB8AC3E}">
        <p14:creationId xmlns:p14="http://schemas.microsoft.com/office/powerpoint/2010/main" val="38410034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17</a:t>
            </a: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1</a:t>
            </a:r>
            <a:r>
              <a:rPr lang="en-US" sz="2400" dirty="0" smtClean="0"/>
              <a:t> God</a:t>
            </a:r>
            <a:r>
              <a:rPr lang="en-US" sz="2400" dirty="0"/>
              <a:t>, after He spoke long ago to the fathers in the prophets in many portions and in many ways, </a:t>
            </a:r>
            <a:endParaRPr lang="en-US" sz="2400" dirty="0" smtClean="0"/>
          </a:p>
          <a:p>
            <a:endParaRPr lang="en-US" sz="2400" dirty="0"/>
          </a:p>
          <a:p>
            <a:r>
              <a:rPr lang="en-US" sz="2400" dirty="0" smtClean="0">
                <a:solidFill>
                  <a:srgbClr val="00B0F0"/>
                </a:solidFill>
              </a:rPr>
              <a:t>2</a:t>
            </a:r>
            <a:r>
              <a:rPr lang="en-US" sz="2400" dirty="0" smtClean="0"/>
              <a:t> in </a:t>
            </a:r>
            <a:r>
              <a:rPr lang="en-US" sz="2400" dirty="0"/>
              <a:t>these last days has spoken to </a:t>
            </a:r>
            <a:r>
              <a:rPr lang="en-US" sz="2400" dirty="0">
                <a:solidFill>
                  <a:srgbClr val="FFFF00"/>
                </a:solidFill>
              </a:rPr>
              <a:t>us </a:t>
            </a:r>
            <a:r>
              <a:rPr lang="en-US" sz="2400" dirty="0"/>
              <a:t>in His Son, whom He appointed heir of all things, through whom also He made the world. </a:t>
            </a:r>
            <a:endParaRPr lang="en-US" sz="2400" dirty="0" smtClean="0"/>
          </a:p>
          <a:p>
            <a:endParaRPr lang="en-US" sz="2400" dirty="0"/>
          </a:p>
          <a:p>
            <a:r>
              <a:rPr lang="en-US" sz="2400" dirty="0" smtClean="0">
                <a:solidFill>
                  <a:srgbClr val="00B0F0"/>
                </a:solidFill>
              </a:rPr>
              <a:t>3</a:t>
            </a:r>
            <a:r>
              <a:rPr lang="en-US" sz="2400" dirty="0" smtClean="0"/>
              <a:t> And </a:t>
            </a:r>
            <a:r>
              <a:rPr lang="en-US" sz="2400" dirty="0"/>
              <a:t>He is the radiance of His glory and the exact representation of His nature, and upholds all things by the word of His power. When He had made purification of sins, He sat down at the right hand of the Majesty on high, </a:t>
            </a:r>
            <a:endParaRPr lang="en-US" sz="2400" dirty="0" smtClean="0"/>
          </a:p>
          <a:p>
            <a:endParaRPr lang="en-US" sz="2400" dirty="0"/>
          </a:p>
          <a:p>
            <a:r>
              <a:rPr lang="en-US" sz="2400" dirty="0" smtClean="0">
                <a:solidFill>
                  <a:schemeClr val="bg1">
                    <a:lumMod val="50000"/>
                    <a:lumOff val="50000"/>
                  </a:schemeClr>
                </a:solidFill>
              </a:rPr>
              <a:t>4 having </a:t>
            </a:r>
            <a:r>
              <a:rPr lang="en-US" sz="2400" dirty="0">
                <a:solidFill>
                  <a:schemeClr val="bg1">
                    <a:lumMod val="50000"/>
                    <a:lumOff val="50000"/>
                  </a:schemeClr>
                </a:solidFill>
              </a:rPr>
              <a:t>become as much better than the angels, as He has inherited a more excellent name than they.</a:t>
            </a:r>
            <a:endParaRPr lang="en-US" sz="2400" i="1" dirty="0">
              <a:solidFill>
                <a:schemeClr val="bg1">
                  <a:lumMod val="50000"/>
                  <a:lumOff val="50000"/>
                </a:schemeClr>
              </a:solidFill>
            </a:endParaRPr>
          </a:p>
        </p:txBody>
      </p:sp>
    </p:spTree>
    <p:extLst>
      <p:ext uri="{BB962C8B-B14F-4D97-AF65-F5344CB8AC3E}">
        <p14:creationId xmlns:p14="http://schemas.microsoft.com/office/powerpoint/2010/main" val="41349668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8800" y="279400"/>
            <a:ext cx="9421813" cy="838200"/>
          </a:xfrm>
        </p:spPr>
        <p:txBody>
          <a:bodyPr>
            <a:noAutofit/>
          </a:bodyPr>
          <a:lstStyle/>
          <a:p>
            <a:endParaRPr lang="en-US" sz="3600" dirty="0">
              <a:solidFill>
                <a:srgbClr val="92D050"/>
              </a:solidFill>
            </a:endParaRPr>
          </a:p>
        </p:txBody>
      </p:sp>
    </p:spTree>
    <p:extLst>
      <p:ext uri="{BB962C8B-B14F-4D97-AF65-F5344CB8AC3E}">
        <p14:creationId xmlns:p14="http://schemas.microsoft.com/office/powerpoint/2010/main" val="27378037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6:4-6</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2</a:t>
            </a: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solidFill>
                  <a:srgbClr val="00B0F0"/>
                </a:solidFill>
              </a:rPr>
              <a:t>4 </a:t>
            </a:r>
            <a:r>
              <a:rPr lang="en-US" sz="2800" dirty="0" smtClean="0"/>
              <a:t>For </a:t>
            </a:r>
            <a:r>
              <a:rPr lang="en-US" sz="2800" dirty="0"/>
              <a:t>in the case of those who have once been enlightened and have tasted of the heavenly gift and have been made partakers of the Holy Spirit, </a:t>
            </a:r>
            <a:endParaRPr lang="en-US" sz="2800" dirty="0" smtClean="0"/>
          </a:p>
          <a:p>
            <a:endParaRPr lang="en-US" sz="2800" dirty="0"/>
          </a:p>
          <a:p>
            <a:r>
              <a:rPr lang="en-US" sz="2800" dirty="0" smtClean="0">
                <a:solidFill>
                  <a:srgbClr val="00B0F0"/>
                </a:solidFill>
              </a:rPr>
              <a:t>5</a:t>
            </a:r>
            <a:r>
              <a:rPr lang="en-US" sz="2800" dirty="0" smtClean="0"/>
              <a:t> and </a:t>
            </a:r>
            <a:r>
              <a:rPr lang="en-US" sz="2800" dirty="0"/>
              <a:t>have tasted the good word of God and the powers of the age to come, </a:t>
            </a:r>
            <a:endParaRPr lang="en-US" sz="2800" dirty="0" smtClean="0"/>
          </a:p>
          <a:p>
            <a:endParaRPr lang="en-US" sz="2800" dirty="0"/>
          </a:p>
          <a:p>
            <a:r>
              <a:rPr lang="en-US" sz="2800" dirty="0" smtClean="0">
                <a:solidFill>
                  <a:srgbClr val="00B0F0"/>
                </a:solidFill>
              </a:rPr>
              <a:t>6</a:t>
            </a:r>
            <a:r>
              <a:rPr lang="en-US" sz="2800" dirty="0" smtClean="0"/>
              <a:t> and </a:t>
            </a:r>
            <a:r>
              <a:rPr lang="en-US" sz="2800" dirty="0"/>
              <a:t>[then] have </a:t>
            </a:r>
            <a:r>
              <a:rPr lang="en-US" sz="2800" dirty="0">
                <a:solidFill>
                  <a:srgbClr val="FFFF00"/>
                </a:solidFill>
              </a:rPr>
              <a:t>fallen away</a:t>
            </a:r>
            <a:r>
              <a:rPr lang="en-US" sz="2800" dirty="0"/>
              <a:t>, it is impossible to renew them again to repentance, since they again crucify to themselves the Son of God and put Him to open shame.</a:t>
            </a:r>
            <a:endParaRPr lang="en-US" sz="2800" i="1" dirty="0"/>
          </a:p>
        </p:txBody>
      </p:sp>
    </p:spTree>
    <p:extLst>
      <p:ext uri="{BB962C8B-B14F-4D97-AF65-F5344CB8AC3E}">
        <p14:creationId xmlns:p14="http://schemas.microsoft.com/office/powerpoint/2010/main" val="3162839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6:4-6</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3</a:t>
            </a:r>
            <a:endParaRPr lang="en-US" sz="3200" b="1" dirty="0" smtClean="0">
              <a:solidFill>
                <a:schemeClr val="bg1"/>
              </a:solidFill>
            </a:endParaRPr>
          </a:p>
        </p:txBody>
      </p:sp>
      <p:sp>
        <p:nvSpPr>
          <p:cNvPr id="5" name="TextBox 4"/>
          <p:cNvSpPr txBox="1"/>
          <p:nvPr/>
        </p:nvSpPr>
        <p:spPr>
          <a:xfrm>
            <a:off x="698500" y="1016000"/>
            <a:ext cx="9652000" cy="4832092"/>
          </a:xfrm>
          <a:prstGeom prst="rect">
            <a:avLst/>
          </a:prstGeom>
          <a:noFill/>
        </p:spPr>
        <p:txBody>
          <a:bodyPr wrap="square" rtlCol="0">
            <a:spAutoFit/>
          </a:bodyPr>
          <a:lstStyle/>
          <a:p>
            <a:r>
              <a:rPr lang="en-US" sz="2800" dirty="0" smtClean="0">
                <a:solidFill>
                  <a:srgbClr val="00B0F0"/>
                </a:solidFill>
              </a:rPr>
              <a:t>4 </a:t>
            </a:r>
            <a:r>
              <a:rPr lang="en-US" sz="2800" dirty="0" smtClean="0"/>
              <a:t>For </a:t>
            </a:r>
            <a:r>
              <a:rPr lang="en-US" sz="2800" dirty="0"/>
              <a:t>in the case of those who have once been enlightened and have tasted of the heavenly gift and have been made partakers of the Holy Spirit, </a:t>
            </a:r>
            <a:endParaRPr lang="en-US" sz="2800" dirty="0" smtClean="0"/>
          </a:p>
          <a:p>
            <a:endParaRPr lang="en-US" sz="2800" dirty="0"/>
          </a:p>
          <a:p>
            <a:r>
              <a:rPr lang="en-US" sz="2800" dirty="0" smtClean="0">
                <a:solidFill>
                  <a:srgbClr val="00B0F0"/>
                </a:solidFill>
              </a:rPr>
              <a:t>5</a:t>
            </a:r>
            <a:r>
              <a:rPr lang="en-US" sz="2800" dirty="0" smtClean="0"/>
              <a:t> and </a:t>
            </a:r>
            <a:r>
              <a:rPr lang="en-US" sz="2800" dirty="0"/>
              <a:t>have tasted the good word of God and the powers of the age to come, </a:t>
            </a:r>
            <a:endParaRPr lang="en-US" sz="2800" dirty="0" smtClean="0"/>
          </a:p>
          <a:p>
            <a:endParaRPr lang="en-US" sz="2800" dirty="0"/>
          </a:p>
          <a:p>
            <a:r>
              <a:rPr lang="en-US" sz="2800" dirty="0" smtClean="0">
                <a:solidFill>
                  <a:srgbClr val="00B0F0"/>
                </a:solidFill>
              </a:rPr>
              <a:t>6</a:t>
            </a:r>
            <a:r>
              <a:rPr lang="en-US" sz="2800" dirty="0" smtClean="0"/>
              <a:t> and </a:t>
            </a:r>
            <a:r>
              <a:rPr lang="en-US" sz="2800" dirty="0"/>
              <a:t>[then] have </a:t>
            </a:r>
            <a:r>
              <a:rPr lang="en-US" sz="2800" dirty="0">
                <a:solidFill>
                  <a:srgbClr val="FFFF00"/>
                </a:solidFill>
              </a:rPr>
              <a:t>fallen away</a:t>
            </a:r>
            <a:r>
              <a:rPr lang="en-US" sz="2800" dirty="0"/>
              <a:t>, it is impossible to renew them again to repentance, since they again crucify to themselves the Son of God and put Him to open shame.</a:t>
            </a:r>
            <a:endParaRPr lang="en-US" sz="2800" i="1" dirty="0"/>
          </a:p>
        </p:txBody>
      </p:sp>
      <p:sp>
        <p:nvSpPr>
          <p:cNvPr id="2" name="TextBox 1"/>
          <p:cNvSpPr txBox="1"/>
          <p:nvPr/>
        </p:nvSpPr>
        <p:spPr>
          <a:xfrm>
            <a:off x="698500" y="1981200"/>
            <a:ext cx="10528300" cy="3046988"/>
          </a:xfrm>
          <a:prstGeom prst="rect">
            <a:avLst/>
          </a:prstGeom>
          <a:solidFill>
            <a:srgbClr val="C00000"/>
          </a:solidFill>
        </p:spPr>
        <p:txBody>
          <a:bodyPr wrap="square" rtlCol="0">
            <a:spAutoFit/>
          </a:bodyPr>
          <a:lstStyle/>
          <a:p>
            <a:r>
              <a:rPr lang="en-US" sz="3200" dirty="0">
                <a:latin typeface="Google Sans"/>
              </a:rPr>
              <a:t>The phrase "falling away" in Hebrews 6:6 translates the Greek verb </a:t>
            </a:r>
            <a:r>
              <a:rPr lang="en-US" sz="3200" i="1" dirty="0">
                <a:latin typeface="Google Sans"/>
              </a:rPr>
              <a:t>parapiptō</a:t>
            </a:r>
            <a:r>
              <a:rPr lang="en-US" sz="3200" dirty="0"/>
              <a:t> (παραπίπ</a:t>
            </a:r>
            <a:r>
              <a:rPr lang="en-US" sz="3200" dirty="0" err="1"/>
              <a:t>τω</a:t>
            </a:r>
            <a:r>
              <a:rPr lang="en-US" sz="3200" dirty="0"/>
              <a:t>). A more precise and accurate literal translation is </a:t>
            </a:r>
            <a:r>
              <a:rPr lang="en-US" sz="3200" b="1" dirty="0">
                <a:latin typeface="Google Sans"/>
              </a:rPr>
              <a:t>"having </a:t>
            </a:r>
            <a:r>
              <a:rPr lang="en-US" sz="3200" b="1" dirty="0">
                <a:solidFill>
                  <a:srgbClr val="FFFF00"/>
                </a:solidFill>
                <a:latin typeface="Google Sans"/>
              </a:rPr>
              <a:t>deviated</a:t>
            </a:r>
            <a:r>
              <a:rPr lang="en-US" sz="3200" b="1" dirty="0">
                <a:latin typeface="Google Sans"/>
              </a:rPr>
              <a:t>," </a:t>
            </a:r>
            <a:r>
              <a:rPr lang="en-US" sz="3200" dirty="0" smtClean="0"/>
              <a:t>or “</a:t>
            </a:r>
            <a:r>
              <a:rPr lang="en-US" sz="3200" b="1" dirty="0" smtClean="0"/>
              <a:t>having defected” </a:t>
            </a:r>
            <a:r>
              <a:rPr lang="en-US" sz="3200" dirty="0" smtClean="0"/>
              <a:t>or, </a:t>
            </a:r>
            <a:r>
              <a:rPr lang="en-US" sz="3200" b="1" dirty="0">
                <a:latin typeface="Google Sans"/>
              </a:rPr>
              <a:t>"having apostatized"</a:t>
            </a:r>
            <a:r>
              <a:rPr lang="en-US" sz="3200" dirty="0"/>
              <a:t>—denoting a willful, decisive defection from the Christian </a:t>
            </a:r>
            <a:r>
              <a:rPr lang="en-US" sz="3200" dirty="0" smtClean="0"/>
              <a:t>faith.</a:t>
            </a:r>
            <a:endParaRPr lang="en-US" sz="3200" dirty="0"/>
          </a:p>
        </p:txBody>
      </p:sp>
    </p:spTree>
    <p:extLst>
      <p:ext uri="{BB962C8B-B14F-4D97-AF65-F5344CB8AC3E}">
        <p14:creationId xmlns:p14="http://schemas.microsoft.com/office/powerpoint/2010/main" val="25078327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6:6 </a:t>
            </a:r>
            <a:r>
              <a:rPr lang="en-US" sz="3200" i="1" dirty="0" smtClean="0">
                <a:solidFill>
                  <a:srgbClr val="92D050"/>
                </a:solidFill>
              </a:rPr>
              <a:t>amplified bible</a:t>
            </a:r>
            <a:endParaRPr lang="en-US" sz="3200" i="1"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4</a:t>
            </a:r>
            <a:endParaRPr lang="en-US" sz="3200" b="1" dirty="0" smtClean="0">
              <a:solidFill>
                <a:schemeClr val="bg1"/>
              </a:solidFill>
            </a:endParaRPr>
          </a:p>
        </p:txBody>
      </p:sp>
      <p:sp>
        <p:nvSpPr>
          <p:cNvPr id="5" name="TextBox 4"/>
          <p:cNvSpPr txBox="1"/>
          <p:nvPr/>
        </p:nvSpPr>
        <p:spPr>
          <a:xfrm>
            <a:off x="698500" y="1016000"/>
            <a:ext cx="9652000" cy="2677656"/>
          </a:xfrm>
          <a:prstGeom prst="rect">
            <a:avLst/>
          </a:prstGeom>
          <a:noFill/>
        </p:spPr>
        <p:txBody>
          <a:bodyPr wrap="square" rtlCol="0">
            <a:spAutoFit/>
          </a:bodyPr>
          <a:lstStyle/>
          <a:p>
            <a:r>
              <a:rPr lang="en-US" sz="2800" dirty="0" smtClean="0"/>
              <a:t>If </a:t>
            </a:r>
            <a:r>
              <a:rPr lang="en-US" sz="2800" dirty="0"/>
              <a:t>they then </a:t>
            </a:r>
            <a:r>
              <a:rPr lang="en-US" sz="2800" dirty="0">
                <a:solidFill>
                  <a:srgbClr val="FFFF00"/>
                </a:solidFill>
              </a:rPr>
              <a:t>deviate</a:t>
            </a:r>
            <a:r>
              <a:rPr lang="en-US" sz="2800" dirty="0"/>
              <a:t> from the faith and turn away from their allegiance—[it is impossible] to bring them back to repentance, for (because, while, as long as) they nail upon the cross the Son of God afresh [as far as they are concerned] and are holding [Him] up to contempt and shame and public disgrace. </a:t>
            </a:r>
            <a:endParaRPr lang="en-US" sz="2800" i="1" dirty="0"/>
          </a:p>
        </p:txBody>
      </p:sp>
    </p:spTree>
    <p:extLst>
      <p:ext uri="{BB962C8B-B14F-4D97-AF65-F5344CB8AC3E}">
        <p14:creationId xmlns:p14="http://schemas.microsoft.com/office/powerpoint/2010/main" val="32578535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6:7-8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5</a:t>
            </a:r>
          </a:p>
        </p:txBody>
      </p:sp>
      <p:sp>
        <p:nvSpPr>
          <p:cNvPr id="5" name="TextBox 4"/>
          <p:cNvSpPr txBox="1"/>
          <p:nvPr/>
        </p:nvSpPr>
        <p:spPr>
          <a:xfrm>
            <a:off x="698500" y="1016000"/>
            <a:ext cx="9652000" cy="2677656"/>
          </a:xfrm>
          <a:prstGeom prst="rect">
            <a:avLst/>
          </a:prstGeom>
          <a:noFill/>
        </p:spPr>
        <p:txBody>
          <a:bodyPr wrap="square" rtlCol="0">
            <a:spAutoFit/>
          </a:bodyPr>
          <a:lstStyle/>
          <a:p>
            <a:r>
              <a:rPr lang="en-US" sz="2800" dirty="0" smtClean="0">
                <a:solidFill>
                  <a:srgbClr val="00B0F0"/>
                </a:solidFill>
              </a:rPr>
              <a:t>7 </a:t>
            </a:r>
            <a:r>
              <a:rPr lang="en-US" sz="2800" dirty="0" smtClean="0"/>
              <a:t>For </a:t>
            </a:r>
            <a:r>
              <a:rPr lang="en-US" sz="2800" dirty="0"/>
              <a:t>ground that drinks the rain which often falls on it and brings forth vegetation useful to those for whose sake it is also tilled, receives a blessing from God; </a:t>
            </a:r>
            <a:endParaRPr lang="en-US" sz="2800" dirty="0" smtClean="0"/>
          </a:p>
          <a:p>
            <a:endParaRPr lang="en-US" sz="2800" dirty="0"/>
          </a:p>
          <a:p>
            <a:r>
              <a:rPr lang="en-US" sz="2800" dirty="0" smtClean="0">
                <a:solidFill>
                  <a:srgbClr val="00B0F0"/>
                </a:solidFill>
              </a:rPr>
              <a:t>8</a:t>
            </a:r>
            <a:r>
              <a:rPr lang="en-US" sz="2800" dirty="0" smtClean="0"/>
              <a:t> but </a:t>
            </a:r>
            <a:r>
              <a:rPr lang="en-US" sz="2800" dirty="0"/>
              <a:t>if it yields thorns and thistles, it is worthless and </a:t>
            </a:r>
            <a:r>
              <a:rPr lang="en-US" sz="2800" dirty="0">
                <a:solidFill>
                  <a:srgbClr val="FFFF00"/>
                </a:solidFill>
              </a:rPr>
              <a:t>close</a:t>
            </a:r>
            <a:r>
              <a:rPr lang="en-US" sz="2800" dirty="0"/>
              <a:t> to being cursed, and it ends up being burned.</a:t>
            </a:r>
            <a:endParaRPr lang="en-US" sz="2800" i="1" dirty="0"/>
          </a:p>
        </p:txBody>
      </p:sp>
    </p:spTree>
    <p:extLst>
      <p:ext uri="{BB962C8B-B14F-4D97-AF65-F5344CB8AC3E}">
        <p14:creationId xmlns:p14="http://schemas.microsoft.com/office/powerpoint/2010/main" val="2260593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6:7-8</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6</a:t>
            </a:r>
          </a:p>
        </p:txBody>
      </p:sp>
      <p:sp>
        <p:nvSpPr>
          <p:cNvPr id="5" name="TextBox 4"/>
          <p:cNvSpPr txBox="1"/>
          <p:nvPr/>
        </p:nvSpPr>
        <p:spPr>
          <a:xfrm>
            <a:off x="698500" y="1016000"/>
            <a:ext cx="9652000" cy="2677656"/>
          </a:xfrm>
          <a:prstGeom prst="rect">
            <a:avLst/>
          </a:prstGeom>
          <a:noFill/>
        </p:spPr>
        <p:txBody>
          <a:bodyPr wrap="square" rtlCol="0">
            <a:spAutoFit/>
          </a:bodyPr>
          <a:lstStyle/>
          <a:p>
            <a:r>
              <a:rPr lang="en-US" sz="2800" dirty="0" smtClean="0">
                <a:solidFill>
                  <a:srgbClr val="00B0F0"/>
                </a:solidFill>
              </a:rPr>
              <a:t>7 </a:t>
            </a:r>
            <a:r>
              <a:rPr lang="en-US" sz="2800" dirty="0" smtClean="0"/>
              <a:t>For </a:t>
            </a:r>
            <a:r>
              <a:rPr lang="en-US" sz="2800" dirty="0"/>
              <a:t>ground that drinks the rain which often falls on it and brings forth vegetation useful to those for whose sake it is also tilled, receives a blessing from God; </a:t>
            </a:r>
            <a:endParaRPr lang="en-US" sz="2800" dirty="0" smtClean="0"/>
          </a:p>
          <a:p>
            <a:endParaRPr lang="en-US" sz="2800" dirty="0"/>
          </a:p>
          <a:p>
            <a:r>
              <a:rPr lang="en-US" sz="2800" dirty="0" smtClean="0">
                <a:solidFill>
                  <a:srgbClr val="00B0F0"/>
                </a:solidFill>
              </a:rPr>
              <a:t>8</a:t>
            </a:r>
            <a:r>
              <a:rPr lang="en-US" sz="2800" dirty="0" smtClean="0"/>
              <a:t> but </a:t>
            </a:r>
            <a:r>
              <a:rPr lang="en-US" sz="2800" dirty="0"/>
              <a:t>if it yields thorns and thistles, it is worthless and </a:t>
            </a:r>
            <a:r>
              <a:rPr lang="en-US" sz="2800" dirty="0">
                <a:solidFill>
                  <a:srgbClr val="FFFF00"/>
                </a:solidFill>
              </a:rPr>
              <a:t>close</a:t>
            </a:r>
            <a:r>
              <a:rPr lang="en-US" sz="2800" dirty="0"/>
              <a:t> to being cursed, and it ends up being burned.</a:t>
            </a:r>
            <a:endParaRPr lang="en-US" sz="2800" i="1" dirty="0"/>
          </a:p>
        </p:txBody>
      </p:sp>
      <p:sp>
        <p:nvSpPr>
          <p:cNvPr id="2" name="TextBox 1"/>
          <p:cNvSpPr txBox="1"/>
          <p:nvPr/>
        </p:nvSpPr>
        <p:spPr>
          <a:xfrm>
            <a:off x="1333500" y="864176"/>
            <a:ext cx="8647113" cy="4524315"/>
          </a:xfrm>
          <a:prstGeom prst="rect">
            <a:avLst/>
          </a:prstGeom>
          <a:solidFill>
            <a:srgbClr val="FF0000"/>
          </a:solidFill>
        </p:spPr>
        <p:txBody>
          <a:bodyPr wrap="square" rtlCol="0">
            <a:spAutoFit/>
          </a:bodyPr>
          <a:lstStyle/>
          <a:p>
            <a:r>
              <a:rPr lang="en-US" sz="3600" b="1" dirty="0" err="1" smtClean="0"/>
              <a:t>Eggus</a:t>
            </a:r>
            <a:r>
              <a:rPr lang="en-US" sz="3600" b="1" dirty="0"/>
              <a:t> </a:t>
            </a:r>
            <a:endParaRPr lang="en-US" sz="3600" b="1" dirty="0" smtClean="0"/>
          </a:p>
          <a:p>
            <a:r>
              <a:rPr lang="en-US" sz="3600" u="sng" dirty="0" smtClean="0"/>
              <a:t>Place</a:t>
            </a:r>
            <a:r>
              <a:rPr lang="en-US" sz="3600" u="sng" dirty="0"/>
              <a:t>: </a:t>
            </a:r>
            <a:r>
              <a:rPr lang="en-US" sz="3600" dirty="0"/>
              <a:t>Close by or physically near</a:t>
            </a:r>
            <a:r>
              <a:rPr lang="en-US" sz="3600" dirty="0" smtClean="0"/>
              <a:t>.</a:t>
            </a:r>
          </a:p>
          <a:p>
            <a:endParaRPr lang="en-US" sz="3600" dirty="0"/>
          </a:p>
          <a:p>
            <a:r>
              <a:rPr lang="en-US" sz="3600" u="sng" dirty="0" smtClean="0">
                <a:solidFill>
                  <a:srgbClr val="FFFF00"/>
                </a:solidFill>
              </a:rPr>
              <a:t>Time</a:t>
            </a:r>
            <a:r>
              <a:rPr lang="en-US" sz="3600" u="sng" dirty="0">
                <a:solidFill>
                  <a:srgbClr val="FFFF00"/>
                </a:solidFill>
              </a:rPr>
              <a:t>: </a:t>
            </a:r>
            <a:r>
              <a:rPr lang="en-US" sz="3600" dirty="0">
                <a:solidFill>
                  <a:srgbClr val="FFFF00"/>
                </a:solidFill>
              </a:rPr>
              <a:t>Imminent events soon to take place</a:t>
            </a:r>
            <a:r>
              <a:rPr lang="en-US" sz="3600" dirty="0" smtClean="0">
                <a:solidFill>
                  <a:srgbClr val="FFFF00"/>
                </a:solidFill>
              </a:rPr>
              <a:t>.</a:t>
            </a:r>
          </a:p>
          <a:p>
            <a:endParaRPr lang="en-US" sz="3600" dirty="0"/>
          </a:p>
          <a:p>
            <a:r>
              <a:rPr lang="en-US" sz="3600" u="sng" dirty="0" smtClean="0"/>
              <a:t>Figurative</a:t>
            </a:r>
            <a:r>
              <a:rPr lang="en-US" sz="3600" u="sng" dirty="0"/>
              <a:t>: </a:t>
            </a:r>
            <a:r>
              <a:rPr lang="en-US" sz="3600" dirty="0"/>
              <a:t>Closeness to God or spiritual relation.</a:t>
            </a:r>
          </a:p>
        </p:txBody>
      </p:sp>
    </p:spTree>
    <p:extLst>
      <p:ext uri="{BB962C8B-B14F-4D97-AF65-F5344CB8AC3E}">
        <p14:creationId xmlns:p14="http://schemas.microsoft.com/office/powerpoint/2010/main" val="1760872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smtClean="0">
                <a:solidFill>
                  <a:schemeClr val="bg1"/>
                </a:solidFill>
              </a:rPr>
              <a:t>7</a:t>
            </a: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1</a:t>
            </a:r>
            <a:r>
              <a:rPr lang="en-US" sz="2400" dirty="0" smtClean="0"/>
              <a:t> God</a:t>
            </a:r>
            <a:r>
              <a:rPr lang="en-US" sz="2400" dirty="0"/>
              <a:t>, after He spoke long ago to the fathers in the prophets in many portions and in many ways, </a:t>
            </a:r>
            <a:endParaRPr lang="en-US" sz="2400" dirty="0" smtClean="0"/>
          </a:p>
          <a:p>
            <a:endParaRPr lang="en-US" sz="2400" dirty="0"/>
          </a:p>
          <a:p>
            <a:r>
              <a:rPr lang="en-US" sz="2400" dirty="0" smtClean="0">
                <a:solidFill>
                  <a:srgbClr val="00B0F0"/>
                </a:solidFill>
              </a:rPr>
              <a:t>2</a:t>
            </a:r>
            <a:r>
              <a:rPr lang="en-US" sz="2400" dirty="0" smtClean="0"/>
              <a:t> in </a:t>
            </a:r>
            <a:r>
              <a:rPr lang="en-US" sz="2400" dirty="0"/>
              <a:t>these last days has spoken to </a:t>
            </a:r>
            <a:r>
              <a:rPr lang="en-US" sz="2400" dirty="0">
                <a:solidFill>
                  <a:srgbClr val="FFFF00"/>
                </a:solidFill>
              </a:rPr>
              <a:t>us </a:t>
            </a:r>
            <a:r>
              <a:rPr lang="en-US" sz="2400" dirty="0"/>
              <a:t>in His Son, </a:t>
            </a:r>
            <a:r>
              <a:rPr lang="en-US" sz="2400" dirty="0">
                <a:solidFill>
                  <a:schemeClr val="bg1">
                    <a:lumMod val="50000"/>
                    <a:lumOff val="50000"/>
                  </a:schemeClr>
                </a:solidFill>
              </a:rPr>
              <a:t>whom He appointed heir of all things, through whom also He made the world. </a:t>
            </a:r>
            <a:endParaRPr lang="en-US" sz="2400" dirty="0" smtClean="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3 And </a:t>
            </a:r>
            <a:r>
              <a:rPr lang="en-US" sz="2400" dirty="0">
                <a:solidFill>
                  <a:schemeClr val="bg1">
                    <a:lumMod val="50000"/>
                    <a:lumOff val="50000"/>
                  </a:schemeClr>
                </a:solidFill>
              </a:rPr>
              <a:t>He is the radiance of His glory and the exact representation of His nature, and upholds all things by the word of His power. When He had made purification of sins, He sat down at the right hand of the Majesty on high, </a:t>
            </a:r>
            <a:endParaRPr lang="en-US" sz="2400" dirty="0" smtClean="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4 having </a:t>
            </a:r>
            <a:r>
              <a:rPr lang="en-US" sz="2400" dirty="0">
                <a:solidFill>
                  <a:schemeClr val="bg1">
                    <a:lumMod val="50000"/>
                    <a:lumOff val="50000"/>
                  </a:schemeClr>
                </a:solidFill>
              </a:rPr>
              <a:t>become as much better than the angels, as He has inherited a more excellent name than they.</a:t>
            </a:r>
            <a:endParaRPr lang="en-US" sz="2400" i="1" dirty="0">
              <a:solidFill>
                <a:schemeClr val="bg1">
                  <a:lumMod val="50000"/>
                  <a:lumOff val="50000"/>
                </a:schemeClr>
              </a:solidFill>
            </a:endParaRPr>
          </a:p>
        </p:txBody>
      </p:sp>
    </p:spTree>
    <p:extLst>
      <p:ext uri="{BB962C8B-B14F-4D97-AF65-F5344CB8AC3E}">
        <p14:creationId xmlns:p14="http://schemas.microsoft.com/office/powerpoint/2010/main" val="3379692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Hebrews 1:1-4</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8</a:t>
            </a:r>
            <a:endParaRPr lang="en-US" sz="3200" b="1" dirty="0" smtClean="0">
              <a:solidFill>
                <a:schemeClr val="bg1"/>
              </a:solidFill>
            </a:endParaRPr>
          </a:p>
        </p:txBody>
      </p:sp>
      <p:sp>
        <p:nvSpPr>
          <p:cNvPr id="5" name="TextBox 4"/>
          <p:cNvSpPr txBox="1"/>
          <p:nvPr/>
        </p:nvSpPr>
        <p:spPr>
          <a:xfrm>
            <a:off x="698500" y="1016000"/>
            <a:ext cx="9652000" cy="5262979"/>
          </a:xfrm>
          <a:prstGeom prst="rect">
            <a:avLst/>
          </a:prstGeom>
          <a:noFill/>
        </p:spPr>
        <p:txBody>
          <a:bodyPr wrap="square" rtlCol="0">
            <a:spAutoFit/>
          </a:bodyPr>
          <a:lstStyle/>
          <a:p>
            <a:r>
              <a:rPr lang="en-US" sz="2400" dirty="0" smtClean="0">
                <a:solidFill>
                  <a:srgbClr val="00B0F0"/>
                </a:solidFill>
              </a:rPr>
              <a:t>1</a:t>
            </a:r>
            <a:r>
              <a:rPr lang="en-US" sz="2400" dirty="0" smtClean="0"/>
              <a:t> God</a:t>
            </a:r>
            <a:r>
              <a:rPr lang="en-US" sz="2400" dirty="0"/>
              <a:t>, after He spoke long ago to the fathers in the prophets in many portions and in many ways, </a:t>
            </a:r>
            <a:endParaRPr lang="en-US" sz="2400" dirty="0" smtClean="0"/>
          </a:p>
          <a:p>
            <a:endParaRPr lang="en-US" sz="2400" dirty="0"/>
          </a:p>
          <a:p>
            <a:r>
              <a:rPr lang="en-US" sz="2400" dirty="0" smtClean="0">
                <a:solidFill>
                  <a:srgbClr val="00B0F0"/>
                </a:solidFill>
              </a:rPr>
              <a:t>2</a:t>
            </a:r>
            <a:r>
              <a:rPr lang="en-US" sz="2400" dirty="0" smtClean="0"/>
              <a:t> in </a:t>
            </a:r>
            <a:r>
              <a:rPr lang="en-US" sz="2400" dirty="0"/>
              <a:t>these last days has spoken to </a:t>
            </a:r>
            <a:r>
              <a:rPr lang="en-US" sz="2400" dirty="0">
                <a:solidFill>
                  <a:srgbClr val="FFFF00"/>
                </a:solidFill>
              </a:rPr>
              <a:t>us </a:t>
            </a:r>
            <a:r>
              <a:rPr lang="en-US" sz="2400" dirty="0"/>
              <a:t>in His Son, </a:t>
            </a:r>
            <a:r>
              <a:rPr lang="en-US" sz="2400" dirty="0">
                <a:solidFill>
                  <a:schemeClr val="bg1">
                    <a:lumMod val="50000"/>
                    <a:lumOff val="50000"/>
                  </a:schemeClr>
                </a:solidFill>
              </a:rPr>
              <a:t>whom He appointed heir of all things, through whom also He made the world. </a:t>
            </a:r>
            <a:endParaRPr lang="en-US" sz="2400" dirty="0" smtClean="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3 And </a:t>
            </a:r>
            <a:r>
              <a:rPr lang="en-US" sz="2400" dirty="0">
                <a:solidFill>
                  <a:schemeClr val="bg1">
                    <a:lumMod val="50000"/>
                    <a:lumOff val="50000"/>
                  </a:schemeClr>
                </a:solidFill>
              </a:rPr>
              <a:t>He is the radiance of His glory and the exact representation of His nature, and upholds all things by the word of His power. When He had made purification of sins, He sat down at the right hand of the Majesty on high, </a:t>
            </a:r>
            <a:endParaRPr lang="en-US" sz="2400" dirty="0" smtClean="0">
              <a:solidFill>
                <a:schemeClr val="bg1">
                  <a:lumMod val="50000"/>
                  <a:lumOff val="50000"/>
                </a:schemeClr>
              </a:solidFill>
            </a:endParaRPr>
          </a:p>
          <a:p>
            <a:endParaRPr lang="en-US" sz="2400" dirty="0">
              <a:solidFill>
                <a:schemeClr val="bg1">
                  <a:lumMod val="50000"/>
                  <a:lumOff val="50000"/>
                </a:schemeClr>
              </a:solidFill>
            </a:endParaRPr>
          </a:p>
          <a:p>
            <a:r>
              <a:rPr lang="en-US" sz="2400" dirty="0" smtClean="0">
                <a:solidFill>
                  <a:schemeClr val="bg1">
                    <a:lumMod val="50000"/>
                    <a:lumOff val="50000"/>
                  </a:schemeClr>
                </a:solidFill>
              </a:rPr>
              <a:t>4 having </a:t>
            </a:r>
            <a:r>
              <a:rPr lang="en-US" sz="2400" dirty="0">
                <a:solidFill>
                  <a:schemeClr val="bg1">
                    <a:lumMod val="50000"/>
                    <a:lumOff val="50000"/>
                  </a:schemeClr>
                </a:solidFill>
              </a:rPr>
              <a:t>become as much better than the angels, as He has inherited a more excellent name than they.</a:t>
            </a:r>
            <a:endParaRPr lang="en-US" sz="2400" i="1" dirty="0">
              <a:solidFill>
                <a:schemeClr val="bg1">
                  <a:lumMod val="50000"/>
                  <a:lumOff val="50000"/>
                </a:schemeClr>
              </a:solidFill>
            </a:endParaRPr>
          </a:p>
        </p:txBody>
      </p:sp>
      <p:sp>
        <p:nvSpPr>
          <p:cNvPr id="2" name="TextBox 1"/>
          <p:cNvSpPr txBox="1"/>
          <p:nvPr/>
        </p:nvSpPr>
        <p:spPr>
          <a:xfrm>
            <a:off x="2400300" y="2882900"/>
            <a:ext cx="6121400" cy="1569660"/>
          </a:xfrm>
          <a:prstGeom prst="rect">
            <a:avLst/>
          </a:prstGeom>
          <a:solidFill>
            <a:srgbClr val="FF0000"/>
          </a:solidFill>
        </p:spPr>
        <p:txBody>
          <a:bodyPr wrap="square" rtlCol="0">
            <a:spAutoFit/>
          </a:bodyPr>
          <a:lstStyle/>
          <a:p>
            <a:r>
              <a:rPr lang="en-US" sz="4800" dirty="0" smtClean="0"/>
              <a:t>Who is “us” referring to in verse 2?</a:t>
            </a:r>
            <a:endParaRPr lang="en-US" sz="4800" dirty="0"/>
          </a:p>
        </p:txBody>
      </p:sp>
    </p:spTree>
    <p:extLst>
      <p:ext uri="{BB962C8B-B14F-4D97-AF65-F5344CB8AC3E}">
        <p14:creationId xmlns:p14="http://schemas.microsoft.com/office/powerpoint/2010/main" val="1154009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400" y="279400"/>
            <a:ext cx="9574213" cy="838200"/>
          </a:xfrm>
        </p:spPr>
        <p:txBody>
          <a:bodyPr>
            <a:noAutofit/>
          </a:bodyPr>
          <a:lstStyle/>
          <a:p>
            <a:r>
              <a:rPr lang="en-US" sz="3200" dirty="0" smtClean="0">
                <a:solidFill>
                  <a:srgbClr val="92D050"/>
                </a:solidFill>
              </a:rPr>
              <a:t>Views on Israel and the church</a:t>
            </a:r>
            <a:endParaRPr lang="en-US" sz="3200" u="sng" dirty="0">
              <a:solidFill>
                <a:srgbClr val="92D050"/>
              </a:solidFill>
            </a:endParaRPr>
          </a:p>
        </p:txBody>
      </p:sp>
      <p:sp>
        <p:nvSpPr>
          <p:cNvPr id="4" name="TextBox 3"/>
          <p:cNvSpPr txBox="1"/>
          <p:nvPr/>
        </p:nvSpPr>
        <p:spPr>
          <a:xfrm>
            <a:off x="10350500" y="279400"/>
            <a:ext cx="876300" cy="584775"/>
          </a:xfrm>
          <a:prstGeom prst="rect">
            <a:avLst/>
          </a:prstGeom>
          <a:noFill/>
        </p:spPr>
        <p:txBody>
          <a:bodyPr wrap="square" rtlCol="0">
            <a:spAutoFit/>
          </a:bodyPr>
          <a:lstStyle/>
          <a:p>
            <a:pPr algn="ctr"/>
            <a:r>
              <a:rPr lang="en-US" sz="3200" b="1" dirty="0">
                <a:solidFill>
                  <a:schemeClr val="bg1"/>
                </a:solidFill>
              </a:rPr>
              <a:t>9</a:t>
            </a:r>
            <a:endParaRPr lang="en-US" sz="3200" b="1" dirty="0" smtClean="0">
              <a:solidFill>
                <a:schemeClr val="bg1"/>
              </a:solidFill>
            </a:endParaRPr>
          </a:p>
        </p:txBody>
      </p:sp>
      <p:sp>
        <p:nvSpPr>
          <p:cNvPr id="5" name="TextBox 4"/>
          <p:cNvSpPr txBox="1"/>
          <p:nvPr/>
        </p:nvSpPr>
        <p:spPr>
          <a:xfrm>
            <a:off x="698500" y="1016000"/>
            <a:ext cx="9652000" cy="4278094"/>
          </a:xfrm>
          <a:prstGeom prst="rect">
            <a:avLst/>
          </a:prstGeom>
          <a:noFill/>
        </p:spPr>
        <p:txBody>
          <a:bodyPr wrap="square" rtlCol="0">
            <a:spAutoFit/>
          </a:bodyPr>
          <a:lstStyle/>
          <a:p>
            <a:r>
              <a:rPr lang="en-US" sz="3200" dirty="0">
                <a:solidFill>
                  <a:srgbClr val="FFFF00"/>
                </a:solidFill>
              </a:rPr>
              <a:t>Supersessionism (Replacement Theology</a:t>
            </a:r>
            <a:r>
              <a:rPr lang="en-US" sz="3200" dirty="0" smtClean="0">
                <a:solidFill>
                  <a:srgbClr val="FFFF00"/>
                </a:solidFill>
              </a:rPr>
              <a:t>)</a:t>
            </a:r>
          </a:p>
          <a:p>
            <a:endParaRPr lang="en-US" sz="2400" dirty="0">
              <a:solidFill>
                <a:srgbClr val="00B0F0"/>
              </a:solidFill>
            </a:endParaRPr>
          </a:p>
          <a:p>
            <a:r>
              <a:rPr lang="en-US" sz="2400" dirty="0" smtClean="0">
                <a:solidFill>
                  <a:srgbClr val="00B0F0"/>
                </a:solidFill>
              </a:rPr>
              <a:t>Core </a:t>
            </a:r>
            <a:r>
              <a:rPr lang="en-US" sz="2400" dirty="0">
                <a:solidFill>
                  <a:srgbClr val="00B0F0"/>
                </a:solidFill>
              </a:rPr>
              <a:t>Idea: </a:t>
            </a:r>
            <a:r>
              <a:rPr lang="en-US" sz="2400" dirty="0"/>
              <a:t>The Christian Church replaces ethnic Israel as God's </a:t>
            </a:r>
            <a:r>
              <a:rPr lang="en-US" sz="2400" dirty="0" smtClean="0"/>
              <a:t>cherished </a:t>
            </a:r>
            <a:r>
              <a:rPr lang="en-US" sz="2400" dirty="0"/>
              <a:t>people</a:t>
            </a:r>
            <a:r>
              <a:rPr lang="en-US" sz="2400" dirty="0" smtClean="0"/>
              <a:t>. </a:t>
            </a:r>
          </a:p>
          <a:p>
            <a:endParaRPr lang="en-US" sz="2400" dirty="0" smtClean="0"/>
          </a:p>
          <a:p>
            <a:r>
              <a:rPr lang="en-US" sz="2400" dirty="0" smtClean="0">
                <a:solidFill>
                  <a:srgbClr val="00B0F0"/>
                </a:solidFill>
              </a:rPr>
              <a:t>View </a:t>
            </a:r>
            <a:r>
              <a:rPr lang="en-US" sz="2400" dirty="0">
                <a:solidFill>
                  <a:srgbClr val="00B0F0"/>
                </a:solidFill>
              </a:rPr>
              <a:t>of Israel: </a:t>
            </a:r>
            <a:r>
              <a:rPr lang="en-US" sz="2400" dirty="0"/>
              <a:t>National and ethnic Israel loses its distinct status and future role because of its rejection of Jesus Christ</a:t>
            </a:r>
            <a:r>
              <a:rPr lang="en-US" sz="2400" dirty="0" smtClean="0"/>
              <a:t>. </a:t>
            </a:r>
          </a:p>
          <a:p>
            <a:endParaRPr lang="en-US" sz="2400" dirty="0"/>
          </a:p>
          <a:p>
            <a:r>
              <a:rPr lang="en-US" sz="2400" dirty="0" smtClean="0">
                <a:solidFill>
                  <a:srgbClr val="00B0F0"/>
                </a:solidFill>
              </a:rPr>
              <a:t>Handling </a:t>
            </a:r>
            <a:r>
              <a:rPr lang="en-US" sz="2400" dirty="0">
                <a:solidFill>
                  <a:srgbClr val="00B0F0"/>
                </a:solidFill>
              </a:rPr>
              <a:t>of Promises: </a:t>
            </a:r>
            <a:r>
              <a:rPr lang="en-US" sz="2400" dirty="0"/>
              <a:t>Old Testament prophecies regarding Israel's restoration and blessings are spiritualized or allegorized and applied entirely to the Church.</a:t>
            </a:r>
            <a:endParaRPr lang="en-US" sz="2400" i="1" dirty="0"/>
          </a:p>
        </p:txBody>
      </p:sp>
    </p:spTree>
    <p:extLst>
      <p:ext uri="{BB962C8B-B14F-4D97-AF65-F5344CB8AC3E}">
        <p14:creationId xmlns:p14="http://schemas.microsoft.com/office/powerpoint/2010/main" val="712629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262599</TotalTime>
  <Words>1617</Words>
  <Application>Microsoft Office PowerPoint</Application>
  <PresentationFormat>Custom</PresentationFormat>
  <Paragraphs>145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spots kmvl.net</dc:creator>
  <cp:lastModifiedBy>Paul Wright</cp:lastModifiedBy>
  <cp:revision>1035</cp:revision>
  <dcterms:created xsi:type="dcterms:W3CDTF">2025-10-16T21:16:34Z</dcterms:created>
  <dcterms:modified xsi:type="dcterms:W3CDTF">2026-08-16T18:22:12Z</dcterms:modified>
</cp:coreProperties>
</file>