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8" r:id="rId2"/>
    <p:sldId id="925" r:id="rId3"/>
    <p:sldId id="867" r:id="rId4"/>
    <p:sldId id="926" r:id="rId5"/>
    <p:sldId id="927" r:id="rId6"/>
    <p:sldId id="934" r:id="rId7"/>
    <p:sldId id="935" r:id="rId8"/>
    <p:sldId id="936" r:id="rId9"/>
    <p:sldId id="928" r:id="rId10"/>
    <p:sldId id="930" r:id="rId11"/>
    <p:sldId id="932" r:id="rId12"/>
    <p:sldId id="931" r:id="rId13"/>
    <p:sldId id="941" r:id="rId14"/>
    <p:sldId id="942" r:id="rId15"/>
    <p:sldId id="943" r:id="rId16"/>
    <p:sldId id="929" r:id="rId17"/>
    <p:sldId id="937" r:id="rId18"/>
    <p:sldId id="944" r:id="rId19"/>
    <p:sldId id="945" r:id="rId20"/>
    <p:sldId id="948" r:id="rId21"/>
    <p:sldId id="949" r:id="rId22"/>
    <p:sldId id="947" r:id="rId23"/>
    <p:sldId id="950" r:id="rId24"/>
    <p:sldId id="938" r:id="rId25"/>
    <p:sldId id="946" r:id="rId26"/>
    <p:sldId id="951" r:id="rId27"/>
    <p:sldId id="952" r:id="rId28"/>
    <p:sldId id="953" r:id="rId29"/>
    <p:sldId id="954" r:id="rId30"/>
    <p:sldId id="955" r:id="rId31"/>
    <p:sldId id="825" r:id="rId3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019" autoAdjust="0"/>
    <p:restoredTop sz="94660"/>
  </p:normalViewPr>
  <p:slideViewPr>
    <p:cSldViewPr snapToGrid="0">
      <p:cViewPr varScale="1">
        <p:scale>
          <a:sx n="76" d="100"/>
          <a:sy n="76" d="100"/>
        </p:scale>
        <p:origin x="126" y="792"/>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n-US" smtClean="0"/>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4AAD347D-5ACD-4C99-B74B-A9C85AD731AF}" type="datetimeFigureOut">
              <a:rPr lang="en-US" dirty="0"/>
              <a:t>8/7/2026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4509A250-FF31-4206-8172-F9D3106AACB1}" type="datetimeFigureOut">
              <a:rPr lang="en-US" dirty="0"/>
              <a:t>8/7/2026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n-US" smtClean="0"/>
              <a:t>Click to edit Master title style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4" name="Date Placeholder 3"/>
          <p:cNvSpPr>
            <a:spLocks noGrp="1"/>
          </p:cNvSpPr>
          <p:nvPr>
            <p:ph type="dt" sz="half" idx="10"/>
          </p:nvPr>
        </p:nvSpPr>
        <p:spPr/>
        <p:txBody>
          <a:bodyPr/>
          <a:lstStyle/>
          <a:p>
            <a:fld id="{4509A250-FF31-4206-8172-F9D3106AACB1}" type="datetimeFigureOut">
              <a:rPr lang="en-US" dirty="0"/>
              <a:t>8/7/2026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n-US" smtClean="0"/>
              <a:t>Click to edit Master title style</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en-US" smtClean="0"/>
              <a:t>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4" name="Date Placeholder 3"/>
          <p:cNvSpPr>
            <a:spLocks noGrp="1"/>
          </p:cNvSpPr>
          <p:nvPr>
            <p:ph type="dt" sz="half" idx="10"/>
          </p:nvPr>
        </p:nvSpPr>
        <p:spPr/>
        <p:txBody>
          <a:bodyPr/>
          <a:lstStyle/>
          <a:p>
            <a:fld id="{4509A250-FF31-4206-8172-F9D3106AACB1}" type="datetimeFigureOut">
              <a:rPr lang="en-US" dirty="0"/>
              <a:t>8/7/2026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4509A250-FF31-4206-8172-F9D3106AACB1}" type="datetimeFigureOut">
              <a:rPr lang="en-US" dirty="0"/>
              <a:t>8/7/2026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smtClean="0"/>
              <a:t>Click to edit Master title style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t>8/7/2026</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smtClean="0"/>
              <a:t>Click to edit Master title style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t>8/7/2026</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8/7/2026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8/7/2026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3"/>
          <p:cNvSpPr>
            <a:spLocks noGrp="1"/>
          </p:cNvSpPr>
          <p:nvPr>
            <p:ph type="dt" sz="half" idx="10"/>
          </p:nvPr>
        </p:nvSpPr>
        <p:spPr/>
        <p:txBody>
          <a:bodyPr/>
          <a:lstStyle/>
          <a:p>
            <a:fld id="{4509A250-FF31-4206-8172-F9D3106AACB1}" type="datetimeFigureOut">
              <a:rPr lang="en-US" dirty="0"/>
              <a:t>8/7/2026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9796027F-7875-4030-9381-8BD8C4F21935}" type="datetimeFigureOut">
              <a:rPr lang="en-US" dirty="0"/>
              <a:t>8/7/2026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9796027F-7875-4030-9381-8BD8C4F21935}" type="datetimeFigureOut">
              <a:rPr lang="en-US" dirty="0"/>
              <a:t>8/7/2026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9796027F-7875-4030-9381-8BD8C4F21935}" type="datetimeFigureOut">
              <a:rPr lang="en-US" dirty="0"/>
              <a:t>8/7/2026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7" name="Date Placeholder 2"/>
          <p:cNvSpPr>
            <a:spLocks noGrp="1"/>
          </p:cNvSpPr>
          <p:nvPr>
            <p:ph type="dt" sz="half" idx="10"/>
          </p:nvPr>
        </p:nvSpPr>
        <p:spPr/>
        <p:txBody>
          <a:bodyPr/>
          <a:lstStyle/>
          <a:p>
            <a:fld id="{4509A250-FF31-4206-8172-F9D3106AACB1}" type="datetimeFigureOut">
              <a:rPr lang="en-US" dirty="0"/>
              <a:t>8/7/2026</a:t>
            </a:fld>
            <a:endParaRPr lang="en-US" dirty="0"/>
          </a:p>
        </p:txBody>
      </p:sp>
      <p:sp>
        <p:nvSpPr>
          <p:cNvPr id="5" name="Footer Placeholder 3"/>
          <p:cNvSpPr>
            <a:spLocks noGrp="1"/>
          </p:cNvSpPr>
          <p:nvPr>
            <p:ph type="ftr" sz="quarter" idx="11"/>
          </p:nvPr>
        </p:nvSpPr>
        <p:spPr/>
        <p:txBody>
          <a:bodyPr/>
          <a:lstStyle/>
          <a:p>
            <a:endParaRPr lang="en-US" dirty="0"/>
          </a:p>
        </p:txBody>
      </p:sp>
      <p:sp>
        <p:nvSpPr>
          <p:cNvPr id="6" name="Slide Number Placeholder 4"/>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4509A250-FF31-4206-8172-F9D3106AACB1}" type="datetimeFigureOut">
              <a:rPr lang="en-US" dirty="0"/>
              <a:t>8/7/2026</a:t>
            </a:fld>
            <a:endParaRPr lang="en-US" dirty="0"/>
          </a:p>
        </p:txBody>
      </p:sp>
      <p:sp>
        <p:nvSpPr>
          <p:cNvPr id="5" name="Footer Placeholder 2"/>
          <p:cNvSpPr>
            <a:spLocks noGrp="1"/>
          </p:cNvSpPr>
          <p:nvPr>
            <p:ph type="ftr" sz="quarter" idx="11"/>
          </p:nvPr>
        </p:nvSpPr>
        <p:spPr/>
        <p:txBody>
          <a:bodyPr/>
          <a:lstStyle/>
          <a:p>
            <a:endParaRPr lang="en-US" dirty="0"/>
          </a:p>
        </p:txBody>
      </p:sp>
      <p:sp>
        <p:nvSpPr>
          <p:cNvPr id="6" name="Slide Number Placeholder 3"/>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7" name="Date Placeholder 4"/>
          <p:cNvSpPr>
            <a:spLocks noGrp="1"/>
          </p:cNvSpPr>
          <p:nvPr>
            <p:ph type="dt" sz="half" idx="10"/>
          </p:nvPr>
        </p:nvSpPr>
        <p:spPr/>
        <p:txBody>
          <a:bodyPr/>
          <a:lstStyle/>
          <a:p>
            <a:fld id="{4509A250-FF31-4206-8172-F9D3106AACB1}" type="datetimeFigureOut">
              <a:rPr lang="en-US" dirty="0"/>
              <a:t>8/7/2026</a:t>
            </a:fld>
            <a:endParaRPr lang="en-US" dirty="0"/>
          </a:p>
        </p:txBody>
      </p:sp>
      <p:sp>
        <p:nvSpPr>
          <p:cNvPr id="5" name="Footer Placeholder 5"/>
          <p:cNvSpPr>
            <a:spLocks noGrp="1"/>
          </p:cNvSpPr>
          <p:nvPr>
            <p:ph type="ftr" sz="quarter" idx="11"/>
          </p:nvPr>
        </p:nvSpPr>
        <p:spPr/>
        <p:txBody>
          <a:bodyPr/>
          <a:lstStyle/>
          <a:p>
            <a:endParaRPr lang="en-US" dirty="0"/>
          </a:p>
        </p:txBody>
      </p:sp>
      <p:sp>
        <p:nvSpPr>
          <p:cNvPr id="6"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4509A250-FF31-4206-8172-F9D3106AACB1}" type="datetimeFigureOut">
              <a:rPr lang="en-US" dirty="0"/>
              <a:t>8/7/2026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smtClean="0"/>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4AAD347D-5ACD-4C99-B74B-A9C85AD731AF}" type="datetimeFigureOut">
              <a:rPr lang="en-US" dirty="0"/>
              <a:t>8/7/2026</a:t>
            </a:fld>
            <a:endParaRPr lang="en-US" dirty="0"/>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dirty="0"/>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D57F1E4F-1CFF-5643-939E-02111984F565}" type="slidenum">
              <a:rPr lang="en-US" dirty="0"/>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8" r:id="rId9"/>
    <p:sldLayoutId id="2147483667" r:id="rId10"/>
    <p:sldLayoutId id="2147483661" r:id="rId11"/>
    <p:sldLayoutId id="2147483664" r:id="rId12"/>
    <p:sldLayoutId id="2147483662" r:id="rId13"/>
    <p:sldLayoutId id="2147483669" r:id="rId14"/>
    <p:sldLayoutId id="2147483670" r:id="rId15"/>
    <p:sldLayoutId id="2147483658" r:id="rId16"/>
    <p:sldLayoutId id="2147483659" r:id="rId17"/>
  </p:sldLayoutIdLst>
  <p:hf sldNum="0" hdr="0" ftr="0" dt="0"/>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flipH="1">
            <a:off x="7551683" y="2711668"/>
            <a:ext cx="3488847" cy="1822231"/>
          </a:xfrm>
        </p:spPr>
        <p:txBody>
          <a:bodyPr>
            <a:normAutofit fontScale="70000" lnSpcReduction="20000"/>
          </a:bodyPr>
          <a:lstStyle/>
          <a:p>
            <a:r>
              <a:rPr lang="en-US" sz="9600" dirty="0" smtClean="0">
                <a:solidFill>
                  <a:srgbClr val="92D050"/>
                </a:solidFill>
                <a:latin typeface="Algerian" panose="04020705040A02060702" pitchFamily="82" charset="0"/>
              </a:rPr>
              <a:t>WEEK 1 </a:t>
            </a:r>
          </a:p>
          <a:p>
            <a:r>
              <a:rPr lang="en-US" sz="8800" dirty="0" smtClean="0">
                <a:solidFill>
                  <a:schemeClr val="bg1"/>
                </a:solidFill>
                <a:latin typeface="Algerian" panose="04020705040A02060702" pitchFamily="82" charset="0"/>
              </a:rPr>
              <a:t>  8-9-26</a:t>
            </a:r>
            <a:endParaRPr lang="en-US" sz="8800" dirty="0">
              <a:solidFill>
                <a:schemeClr val="bg1"/>
              </a:solidFill>
              <a:latin typeface="Algerian" panose="04020705040A02060702" pitchFamily="82" charset="0"/>
            </a:endParaRPr>
          </a:p>
        </p:txBody>
      </p:sp>
      <p:sp>
        <p:nvSpPr>
          <p:cNvPr id="4" name="TextBox 3"/>
          <p:cNvSpPr txBox="1"/>
          <p:nvPr/>
        </p:nvSpPr>
        <p:spPr>
          <a:xfrm>
            <a:off x="10350500" y="279400"/>
            <a:ext cx="876300" cy="584775"/>
          </a:xfrm>
          <a:prstGeom prst="rect">
            <a:avLst/>
          </a:prstGeom>
          <a:noFill/>
        </p:spPr>
        <p:txBody>
          <a:bodyPr wrap="square" rtlCol="0">
            <a:spAutoFit/>
          </a:bodyPr>
          <a:lstStyle/>
          <a:p>
            <a:pPr algn="ctr"/>
            <a:r>
              <a:rPr lang="en-US" sz="3200" b="1" dirty="0">
                <a:solidFill>
                  <a:schemeClr val="bg1"/>
                </a:solidFill>
              </a:rPr>
              <a:t>1</a:t>
            </a:r>
            <a:endParaRPr lang="en-US" sz="3200" b="1" dirty="0" smtClean="0">
              <a:solidFill>
                <a:schemeClr val="bg1"/>
              </a:solidFill>
            </a:endParaRP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8950" y="864174"/>
            <a:ext cx="6521450" cy="4884793"/>
          </a:xfrm>
          <a:prstGeom prst="rect">
            <a:avLst/>
          </a:prstGeom>
        </p:spPr>
      </p:pic>
    </p:spTree>
    <p:extLst>
      <p:ext uri="{BB962C8B-B14F-4D97-AF65-F5344CB8AC3E}">
        <p14:creationId xmlns:p14="http://schemas.microsoft.com/office/powerpoint/2010/main" val="186635041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406400" y="279400"/>
            <a:ext cx="9574213" cy="838200"/>
          </a:xfrm>
        </p:spPr>
        <p:txBody>
          <a:bodyPr>
            <a:noAutofit/>
          </a:bodyPr>
          <a:lstStyle/>
          <a:p>
            <a:r>
              <a:rPr lang="en-US" sz="3200" dirty="0" smtClean="0">
                <a:solidFill>
                  <a:srgbClr val="92D050"/>
                </a:solidFill>
              </a:rPr>
              <a:t>Clues inside Hebrews about the author</a:t>
            </a:r>
            <a:endParaRPr lang="en-US" sz="3200" u="sng" dirty="0">
              <a:solidFill>
                <a:srgbClr val="92D050"/>
              </a:solidFill>
            </a:endParaRPr>
          </a:p>
        </p:txBody>
      </p:sp>
      <p:sp>
        <p:nvSpPr>
          <p:cNvPr id="4" name="TextBox 3"/>
          <p:cNvSpPr txBox="1"/>
          <p:nvPr/>
        </p:nvSpPr>
        <p:spPr>
          <a:xfrm>
            <a:off x="10350500" y="279400"/>
            <a:ext cx="876300" cy="584775"/>
          </a:xfrm>
          <a:prstGeom prst="rect">
            <a:avLst/>
          </a:prstGeom>
          <a:noFill/>
        </p:spPr>
        <p:txBody>
          <a:bodyPr wrap="square" rtlCol="0">
            <a:spAutoFit/>
          </a:bodyPr>
          <a:lstStyle/>
          <a:p>
            <a:pPr algn="ctr"/>
            <a:r>
              <a:rPr lang="en-US" sz="3200" b="1" dirty="0" smtClean="0">
                <a:solidFill>
                  <a:schemeClr val="bg1"/>
                </a:solidFill>
              </a:rPr>
              <a:t>10</a:t>
            </a:r>
            <a:endParaRPr lang="en-US" sz="3200" b="1" dirty="0" smtClean="0">
              <a:solidFill>
                <a:schemeClr val="bg1"/>
              </a:solidFill>
            </a:endParaRPr>
          </a:p>
        </p:txBody>
      </p:sp>
      <p:sp>
        <p:nvSpPr>
          <p:cNvPr id="5" name="TextBox 4"/>
          <p:cNvSpPr txBox="1"/>
          <p:nvPr/>
        </p:nvSpPr>
        <p:spPr>
          <a:xfrm>
            <a:off x="698500" y="1016000"/>
            <a:ext cx="9652000" cy="3046988"/>
          </a:xfrm>
          <a:prstGeom prst="rect">
            <a:avLst/>
          </a:prstGeom>
          <a:noFill/>
        </p:spPr>
        <p:txBody>
          <a:bodyPr wrap="square" rtlCol="0">
            <a:spAutoFit/>
          </a:bodyPr>
          <a:lstStyle/>
          <a:p>
            <a:r>
              <a:rPr lang="en-US" sz="2400" dirty="0"/>
              <a:t>To understand Hebrews 13:22 we must consider the Greek word ἐπ</a:t>
            </a:r>
            <a:r>
              <a:rPr lang="en-US" sz="2400" dirty="0" err="1"/>
              <a:t>ιστἑλλo</a:t>
            </a:r>
            <a:r>
              <a:rPr lang="en-US" sz="2400" dirty="0"/>
              <a:t> </a:t>
            </a:r>
            <a:r>
              <a:rPr lang="en-US" sz="2400" dirty="0" smtClean="0">
                <a:solidFill>
                  <a:srgbClr val="FFC000"/>
                </a:solidFill>
              </a:rPr>
              <a:t>(epistallo)</a:t>
            </a:r>
            <a:r>
              <a:rPr lang="en-US" sz="2400" dirty="0" smtClean="0"/>
              <a:t>“to </a:t>
            </a:r>
            <a:r>
              <a:rPr lang="en-US" sz="2400" dirty="0"/>
              <a:t>send a message in writing” and the alternative meaning “to enjoin or command.” To say the author “wrote briefly” is a proper translation, but </a:t>
            </a:r>
            <a:r>
              <a:rPr lang="en-US" sz="2400" dirty="0" smtClean="0"/>
              <a:t>that is a </a:t>
            </a:r>
            <a:r>
              <a:rPr lang="en-US" sz="2400" dirty="0"/>
              <a:t>problem. Linguistically, the meaning “to enjoin or command” is equally defensible. As for the word βρα</a:t>
            </a:r>
            <a:r>
              <a:rPr lang="en-US" sz="2400" dirty="0" err="1"/>
              <a:t>χúς</a:t>
            </a:r>
            <a:r>
              <a:rPr lang="en-US" sz="2400" dirty="0"/>
              <a:t> translated “briefly”—it also means “little” indicating degree or time. </a:t>
            </a:r>
            <a:endParaRPr lang="en-US" sz="2400" dirty="0" smtClean="0"/>
          </a:p>
          <a:p>
            <a:endParaRPr lang="en-US" sz="2400" dirty="0"/>
          </a:p>
        </p:txBody>
      </p:sp>
      <p:sp>
        <p:nvSpPr>
          <p:cNvPr id="7" name="TextBox 6"/>
          <p:cNvSpPr txBox="1"/>
          <p:nvPr/>
        </p:nvSpPr>
        <p:spPr>
          <a:xfrm>
            <a:off x="1155700" y="2590800"/>
            <a:ext cx="9117012" cy="2862322"/>
          </a:xfrm>
          <a:prstGeom prst="rect">
            <a:avLst/>
          </a:prstGeom>
          <a:solidFill>
            <a:srgbClr val="FF0000"/>
          </a:solidFill>
        </p:spPr>
        <p:txBody>
          <a:bodyPr wrap="square" rtlCol="0">
            <a:spAutoFit/>
          </a:bodyPr>
          <a:lstStyle/>
          <a:p>
            <a:r>
              <a:rPr lang="en-US" sz="3600" dirty="0"/>
              <a:t>The Greek word ἐπ</a:t>
            </a:r>
            <a:r>
              <a:rPr lang="en-US" sz="3600" dirty="0" err="1"/>
              <a:t>ιστέλλω</a:t>
            </a:r>
            <a:r>
              <a:rPr lang="en-US" sz="3600" dirty="0"/>
              <a:t> (</a:t>
            </a:r>
            <a:r>
              <a:rPr lang="en-US" sz="3600" dirty="0" err="1"/>
              <a:t>epistellō</a:t>
            </a:r>
            <a:r>
              <a:rPr lang="en-US" sz="3600" dirty="0"/>
              <a:t>) is Strong's Greek Number 1989. It means to write a letter, send a message, or </a:t>
            </a:r>
            <a:r>
              <a:rPr lang="en-US" sz="3600" dirty="0">
                <a:solidFill>
                  <a:srgbClr val="FFC000"/>
                </a:solidFill>
              </a:rPr>
              <a:t>give instructions and commands in writing.</a:t>
            </a:r>
          </a:p>
        </p:txBody>
      </p:sp>
    </p:spTree>
    <p:extLst>
      <p:ext uri="{BB962C8B-B14F-4D97-AF65-F5344CB8AC3E}">
        <p14:creationId xmlns:p14="http://schemas.microsoft.com/office/powerpoint/2010/main" val="66550912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406400" y="279400"/>
            <a:ext cx="9574213" cy="838200"/>
          </a:xfrm>
        </p:spPr>
        <p:txBody>
          <a:bodyPr>
            <a:noAutofit/>
          </a:bodyPr>
          <a:lstStyle/>
          <a:p>
            <a:r>
              <a:rPr lang="en-US" sz="3200" dirty="0" smtClean="0">
                <a:solidFill>
                  <a:srgbClr val="92D050"/>
                </a:solidFill>
              </a:rPr>
              <a:t>Clues inside Hebrews about the author</a:t>
            </a:r>
            <a:endParaRPr lang="en-US" sz="3200" u="sng" dirty="0">
              <a:solidFill>
                <a:srgbClr val="92D050"/>
              </a:solidFill>
            </a:endParaRPr>
          </a:p>
        </p:txBody>
      </p:sp>
      <p:sp>
        <p:nvSpPr>
          <p:cNvPr id="4" name="TextBox 3"/>
          <p:cNvSpPr txBox="1"/>
          <p:nvPr/>
        </p:nvSpPr>
        <p:spPr>
          <a:xfrm>
            <a:off x="10350500" y="279400"/>
            <a:ext cx="876300" cy="584775"/>
          </a:xfrm>
          <a:prstGeom prst="rect">
            <a:avLst/>
          </a:prstGeom>
          <a:noFill/>
        </p:spPr>
        <p:txBody>
          <a:bodyPr wrap="square" rtlCol="0">
            <a:spAutoFit/>
          </a:bodyPr>
          <a:lstStyle/>
          <a:p>
            <a:pPr algn="ctr"/>
            <a:r>
              <a:rPr lang="en-US" sz="3200" b="1" dirty="0" smtClean="0">
                <a:solidFill>
                  <a:schemeClr val="bg1"/>
                </a:solidFill>
              </a:rPr>
              <a:t>11</a:t>
            </a:r>
            <a:endParaRPr lang="en-US" sz="3200" b="1" dirty="0" smtClean="0">
              <a:solidFill>
                <a:schemeClr val="bg1"/>
              </a:solidFill>
            </a:endParaRPr>
          </a:p>
        </p:txBody>
      </p:sp>
      <p:sp>
        <p:nvSpPr>
          <p:cNvPr id="5" name="TextBox 4"/>
          <p:cNvSpPr txBox="1"/>
          <p:nvPr/>
        </p:nvSpPr>
        <p:spPr>
          <a:xfrm>
            <a:off x="698500" y="1016000"/>
            <a:ext cx="9652000" cy="3046988"/>
          </a:xfrm>
          <a:prstGeom prst="rect">
            <a:avLst/>
          </a:prstGeom>
          <a:noFill/>
        </p:spPr>
        <p:txBody>
          <a:bodyPr wrap="square" rtlCol="0">
            <a:spAutoFit/>
          </a:bodyPr>
          <a:lstStyle/>
          <a:p>
            <a:r>
              <a:rPr lang="en-US" sz="2400" dirty="0">
                <a:solidFill>
                  <a:schemeClr val="tx1">
                    <a:lumMod val="50000"/>
                  </a:schemeClr>
                </a:solidFill>
              </a:rPr>
              <a:t>To understand Hebrews 13:22 we must consider the Greek word ἐπ</a:t>
            </a:r>
            <a:r>
              <a:rPr lang="en-US" sz="2400" dirty="0" err="1">
                <a:solidFill>
                  <a:schemeClr val="tx1">
                    <a:lumMod val="50000"/>
                  </a:schemeClr>
                </a:solidFill>
              </a:rPr>
              <a:t>ιστἑλλo</a:t>
            </a:r>
            <a:r>
              <a:rPr lang="en-US" sz="2400" dirty="0">
                <a:solidFill>
                  <a:schemeClr val="tx1">
                    <a:lumMod val="50000"/>
                  </a:schemeClr>
                </a:solidFill>
              </a:rPr>
              <a:t> </a:t>
            </a:r>
            <a:r>
              <a:rPr lang="en-US" sz="2400" dirty="0" smtClean="0">
                <a:solidFill>
                  <a:schemeClr val="tx1">
                    <a:lumMod val="50000"/>
                  </a:schemeClr>
                </a:solidFill>
              </a:rPr>
              <a:t>(epistallo)“to </a:t>
            </a:r>
            <a:r>
              <a:rPr lang="en-US" sz="2400" dirty="0">
                <a:solidFill>
                  <a:schemeClr val="tx1">
                    <a:lumMod val="50000"/>
                  </a:schemeClr>
                </a:solidFill>
              </a:rPr>
              <a:t>send a message in writing” and the alternative meaning “to enjoin or command.” To say the author “wrote briefly” is a proper translation, but </a:t>
            </a:r>
            <a:r>
              <a:rPr lang="en-US" sz="2400" dirty="0" smtClean="0">
                <a:solidFill>
                  <a:schemeClr val="tx1">
                    <a:lumMod val="50000"/>
                  </a:schemeClr>
                </a:solidFill>
              </a:rPr>
              <a:t>that is a </a:t>
            </a:r>
            <a:r>
              <a:rPr lang="en-US" sz="2400" dirty="0">
                <a:solidFill>
                  <a:schemeClr val="tx1">
                    <a:lumMod val="50000"/>
                  </a:schemeClr>
                </a:solidFill>
              </a:rPr>
              <a:t>problem. Linguistically, the meaning “to enjoin or command” is equally defensible. </a:t>
            </a:r>
            <a:r>
              <a:rPr lang="en-US" sz="2400" dirty="0"/>
              <a:t>As for the word </a:t>
            </a:r>
            <a:r>
              <a:rPr lang="en-US" sz="2400" dirty="0" smtClean="0"/>
              <a:t>βρα</a:t>
            </a:r>
            <a:r>
              <a:rPr lang="en-US" sz="2400" dirty="0" err="1" smtClean="0"/>
              <a:t>χúς</a:t>
            </a:r>
            <a:r>
              <a:rPr lang="en-US" sz="2400" dirty="0" smtClean="0"/>
              <a:t> </a:t>
            </a:r>
            <a:r>
              <a:rPr lang="en-US" sz="2400" dirty="0" smtClean="0">
                <a:solidFill>
                  <a:srgbClr val="FFFF00"/>
                </a:solidFill>
              </a:rPr>
              <a:t>(brachus</a:t>
            </a:r>
            <a:r>
              <a:rPr lang="en-US" sz="2400" dirty="0">
                <a:solidFill>
                  <a:srgbClr val="FFFF00"/>
                </a:solidFill>
              </a:rPr>
              <a:t>) </a:t>
            </a:r>
            <a:r>
              <a:rPr lang="en-US" sz="2400" dirty="0"/>
              <a:t>translated “briefly”—it also means “little” indicating degree or time. </a:t>
            </a:r>
            <a:endParaRPr lang="en-US" sz="2400" dirty="0" smtClean="0"/>
          </a:p>
          <a:p>
            <a:endParaRPr lang="en-US" sz="2400" dirty="0"/>
          </a:p>
        </p:txBody>
      </p:sp>
    </p:spTree>
    <p:extLst>
      <p:ext uri="{BB962C8B-B14F-4D97-AF65-F5344CB8AC3E}">
        <p14:creationId xmlns:p14="http://schemas.microsoft.com/office/powerpoint/2010/main" val="149081242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406400" y="279400"/>
            <a:ext cx="9574213" cy="838200"/>
          </a:xfrm>
        </p:spPr>
        <p:txBody>
          <a:bodyPr>
            <a:noAutofit/>
          </a:bodyPr>
          <a:lstStyle/>
          <a:p>
            <a:r>
              <a:rPr lang="en-US" sz="3200" dirty="0" smtClean="0">
                <a:solidFill>
                  <a:srgbClr val="92D050"/>
                </a:solidFill>
              </a:rPr>
              <a:t>Clues inside Hebrews about the author</a:t>
            </a:r>
            <a:endParaRPr lang="en-US" sz="3200" u="sng" dirty="0">
              <a:solidFill>
                <a:srgbClr val="92D050"/>
              </a:solidFill>
            </a:endParaRPr>
          </a:p>
        </p:txBody>
      </p:sp>
      <p:sp>
        <p:nvSpPr>
          <p:cNvPr id="4" name="TextBox 3"/>
          <p:cNvSpPr txBox="1"/>
          <p:nvPr/>
        </p:nvSpPr>
        <p:spPr>
          <a:xfrm>
            <a:off x="10350500" y="279400"/>
            <a:ext cx="876300" cy="584775"/>
          </a:xfrm>
          <a:prstGeom prst="rect">
            <a:avLst/>
          </a:prstGeom>
          <a:noFill/>
        </p:spPr>
        <p:txBody>
          <a:bodyPr wrap="square" rtlCol="0">
            <a:spAutoFit/>
          </a:bodyPr>
          <a:lstStyle/>
          <a:p>
            <a:pPr algn="ctr"/>
            <a:r>
              <a:rPr lang="en-US" sz="3200" b="1" dirty="0" smtClean="0">
                <a:solidFill>
                  <a:schemeClr val="bg1"/>
                </a:solidFill>
              </a:rPr>
              <a:t>12</a:t>
            </a:r>
            <a:endParaRPr lang="en-US" sz="3200" b="1" dirty="0" smtClean="0">
              <a:solidFill>
                <a:schemeClr val="bg1"/>
              </a:solidFill>
            </a:endParaRPr>
          </a:p>
        </p:txBody>
      </p:sp>
      <p:sp>
        <p:nvSpPr>
          <p:cNvPr id="5" name="TextBox 4"/>
          <p:cNvSpPr txBox="1"/>
          <p:nvPr/>
        </p:nvSpPr>
        <p:spPr>
          <a:xfrm>
            <a:off x="698500" y="1016000"/>
            <a:ext cx="9652000" cy="3046988"/>
          </a:xfrm>
          <a:prstGeom prst="rect">
            <a:avLst/>
          </a:prstGeom>
          <a:noFill/>
        </p:spPr>
        <p:txBody>
          <a:bodyPr wrap="square" rtlCol="0">
            <a:spAutoFit/>
          </a:bodyPr>
          <a:lstStyle/>
          <a:p>
            <a:r>
              <a:rPr lang="en-US" sz="2400" dirty="0"/>
              <a:t>To understand Hebrews 13:22 we must consider the Greek word ἐπ</a:t>
            </a:r>
            <a:r>
              <a:rPr lang="en-US" sz="2400" dirty="0" err="1"/>
              <a:t>ιστἑλλo</a:t>
            </a:r>
            <a:r>
              <a:rPr lang="en-US" sz="2400" dirty="0"/>
              <a:t> </a:t>
            </a:r>
            <a:r>
              <a:rPr lang="en-US" sz="2400" dirty="0" smtClean="0">
                <a:solidFill>
                  <a:srgbClr val="FFC000"/>
                </a:solidFill>
              </a:rPr>
              <a:t>(epistallo)</a:t>
            </a:r>
            <a:r>
              <a:rPr lang="en-US" sz="2400" dirty="0" smtClean="0"/>
              <a:t>“to </a:t>
            </a:r>
            <a:r>
              <a:rPr lang="en-US" sz="2400" dirty="0"/>
              <a:t>send a message in writing” and the alternative meaning “to enjoin or command.” To say the author “wrote briefly” is a proper translation, but </a:t>
            </a:r>
            <a:r>
              <a:rPr lang="en-US" sz="2400" dirty="0" smtClean="0"/>
              <a:t>that is a </a:t>
            </a:r>
            <a:r>
              <a:rPr lang="en-US" sz="2400" dirty="0"/>
              <a:t>problem. Linguistically, the meaning “to enjoin or command” is equally defensible. As for the word βρα</a:t>
            </a:r>
            <a:r>
              <a:rPr lang="en-US" sz="2400" dirty="0" err="1"/>
              <a:t>χúς</a:t>
            </a:r>
            <a:r>
              <a:rPr lang="en-US" sz="2400" dirty="0"/>
              <a:t> </a:t>
            </a:r>
            <a:r>
              <a:rPr lang="en-US" sz="2400" dirty="0">
                <a:solidFill>
                  <a:srgbClr val="FFC000"/>
                </a:solidFill>
              </a:rPr>
              <a:t>(brachus)</a:t>
            </a:r>
            <a:r>
              <a:rPr lang="en-US" sz="2400" dirty="0"/>
              <a:t>translated “briefly”—it also means “little” indicating degree or time. </a:t>
            </a:r>
            <a:endParaRPr lang="en-US" sz="2400" dirty="0" smtClean="0"/>
          </a:p>
          <a:p>
            <a:endParaRPr lang="en-US" sz="2400" dirty="0"/>
          </a:p>
        </p:txBody>
      </p:sp>
      <p:sp>
        <p:nvSpPr>
          <p:cNvPr id="2" name="TextBox 1"/>
          <p:cNvSpPr txBox="1"/>
          <p:nvPr/>
        </p:nvSpPr>
        <p:spPr>
          <a:xfrm>
            <a:off x="889000" y="2425700"/>
            <a:ext cx="9207500" cy="1569660"/>
          </a:xfrm>
          <a:prstGeom prst="rect">
            <a:avLst/>
          </a:prstGeom>
          <a:solidFill>
            <a:srgbClr val="FF0000"/>
          </a:solidFill>
        </p:spPr>
        <p:txBody>
          <a:bodyPr wrap="square" rtlCol="0">
            <a:spAutoFit/>
          </a:bodyPr>
          <a:lstStyle/>
          <a:p>
            <a:r>
              <a:rPr lang="en-US" sz="3200" dirty="0"/>
              <a:t>The Greek word βρα</a:t>
            </a:r>
            <a:r>
              <a:rPr lang="en-US" sz="3200" dirty="0" err="1"/>
              <a:t>χύς</a:t>
            </a:r>
            <a:r>
              <a:rPr lang="en-US" sz="3200" dirty="0"/>
              <a:t> </a:t>
            </a:r>
            <a:r>
              <a:rPr lang="en-US" sz="3200" dirty="0" smtClean="0"/>
              <a:t>(brachus) corresponds </a:t>
            </a:r>
            <a:r>
              <a:rPr lang="en-US" sz="3200" dirty="0"/>
              <a:t>to Strong's Concordance number G1024, meaning short, </a:t>
            </a:r>
            <a:r>
              <a:rPr lang="en-US" sz="3200" dirty="0">
                <a:solidFill>
                  <a:srgbClr val="FFFF00"/>
                </a:solidFill>
              </a:rPr>
              <a:t>little</a:t>
            </a:r>
            <a:r>
              <a:rPr lang="en-US" sz="3200" dirty="0"/>
              <a:t>, or brief. </a:t>
            </a:r>
          </a:p>
        </p:txBody>
      </p:sp>
    </p:spTree>
    <p:extLst>
      <p:ext uri="{BB962C8B-B14F-4D97-AF65-F5344CB8AC3E}">
        <p14:creationId xmlns:p14="http://schemas.microsoft.com/office/powerpoint/2010/main" val="411482761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406400" y="279400"/>
            <a:ext cx="9574213" cy="838200"/>
          </a:xfrm>
        </p:spPr>
        <p:txBody>
          <a:bodyPr>
            <a:noAutofit/>
          </a:bodyPr>
          <a:lstStyle/>
          <a:p>
            <a:r>
              <a:rPr lang="en-US" sz="3200" dirty="0" smtClean="0">
                <a:solidFill>
                  <a:srgbClr val="92D050"/>
                </a:solidFill>
              </a:rPr>
              <a:t>Clues inside Hebrews about the author</a:t>
            </a:r>
            <a:endParaRPr lang="en-US" sz="3200" u="sng" dirty="0">
              <a:solidFill>
                <a:srgbClr val="92D050"/>
              </a:solidFill>
            </a:endParaRPr>
          </a:p>
        </p:txBody>
      </p:sp>
      <p:sp>
        <p:nvSpPr>
          <p:cNvPr id="4" name="TextBox 3"/>
          <p:cNvSpPr txBox="1"/>
          <p:nvPr/>
        </p:nvSpPr>
        <p:spPr>
          <a:xfrm>
            <a:off x="10350500" y="279400"/>
            <a:ext cx="876300" cy="584775"/>
          </a:xfrm>
          <a:prstGeom prst="rect">
            <a:avLst/>
          </a:prstGeom>
          <a:noFill/>
        </p:spPr>
        <p:txBody>
          <a:bodyPr wrap="square" rtlCol="0">
            <a:spAutoFit/>
          </a:bodyPr>
          <a:lstStyle/>
          <a:p>
            <a:pPr algn="ctr"/>
            <a:r>
              <a:rPr lang="en-US" sz="3200" b="1" dirty="0" smtClean="0">
                <a:solidFill>
                  <a:schemeClr val="bg1"/>
                </a:solidFill>
              </a:rPr>
              <a:t>13</a:t>
            </a:r>
            <a:endParaRPr lang="en-US" sz="3200" b="1" dirty="0" smtClean="0">
              <a:solidFill>
                <a:schemeClr val="bg1"/>
              </a:solidFill>
            </a:endParaRPr>
          </a:p>
        </p:txBody>
      </p:sp>
      <p:sp>
        <p:nvSpPr>
          <p:cNvPr id="5" name="TextBox 4"/>
          <p:cNvSpPr txBox="1"/>
          <p:nvPr/>
        </p:nvSpPr>
        <p:spPr>
          <a:xfrm>
            <a:off x="698500" y="1016000"/>
            <a:ext cx="9652000" cy="4524315"/>
          </a:xfrm>
          <a:prstGeom prst="rect">
            <a:avLst/>
          </a:prstGeom>
          <a:noFill/>
        </p:spPr>
        <p:txBody>
          <a:bodyPr wrap="square" rtlCol="0">
            <a:spAutoFit/>
          </a:bodyPr>
          <a:lstStyle/>
          <a:p>
            <a:r>
              <a:rPr lang="en-US" sz="2400" dirty="0"/>
              <a:t>To understand Hebrews 13:22 we must consider the Greek word ἐπ</a:t>
            </a:r>
            <a:r>
              <a:rPr lang="en-US" sz="2400" dirty="0" err="1"/>
              <a:t>ιστἑλλo</a:t>
            </a:r>
            <a:r>
              <a:rPr lang="en-US" sz="2400" dirty="0"/>
              <a:t> </a:t>
            </a:r>
            <a:r>
              <a:rPr lang="en-US" sz="2400" dirty="0" smtClean="0">
                <a:solidFill>
                  <a:srgbClr val="FFC000"/>
                </a:solidFill>
              </a:rPr>
              <a:t>(epistallo)</a:t>
            </a:r>
            <a:r>
              <a:rPr lang="en-US" sz="2400" dirty="0" smtClean="0"/>
              <a:t>“to </a:t>
            </a:r>
            <a:r>
              <a:rPr lang="en-US" sz="2400" dirty="0"/>
              <a:t>send a message in writing” and the alternative meaning “to enjoin or command.” To say the author “wrote briefly” is a proper translation, but </a:t>
            </a:r>
            <a:r>
              <a:rPr lang="en-US" sz="2400" dirty="0" smtClean="0"/>
              <a:t>that is a </a:t>
            </a:r>
            <a:r>
              <a:rPr lang="en-US" sz="2400" dirty="0"/>
              <a:t>problem. Linguistically, the meaning “to enjoin or command” is equally defensible. As for the word βρα</a:t>
            </a:r>
            <a:r>
              <a:rPr lang="en-US" sz="2400" dirty="0" err="1"/>
              <a:t>χúς</a:t>
            </a:r>
            <a:r>
              <a:rPr lang="en-US" sz="2400" dirty="0"/>
              <a:t> </a:t>
            </a:r>
            <a:r>
              <a:rPr lang="en-US" sz="2400" dirty="0">
                <a:solidFill>
                  <a:srgbClr val="FFC000"/>
                </a:solidFill>
              </a:rPr>
              <a:t>(</a:t>
            </a:r>
            <a:r>
              <a:rPr lang="en-US" sz="2400" dirty="0" smtClean="0">
                <a:solidFill>
                  <a:srgbClr val="FFC000"/>
                </a:solidFill>
              </a:rPr>
              <a:t>brachus) </a:t>
            </a:r>
            <a:r>
              <a:rPr lang="en-US" sz="2400" dirty="0" smtClean="0"/>
              <a:t>translated </a:t>
            </a:r>
            <a:r>
              <a:rPr lang="en-US" sz="2400" dirty="0"/>
              <a:t>“briefly”—it also means “little” indicating degree or time. </a:t>
            </a:r>
            <a:endParaRPr lang="en-US" sz="2400" dirty="0" smtClean="0"/>
          </a:p>
          <a:p>
            <a:endParaRPr lang="en-US" sz="2400" dirty="0"/>
          </a:p>
          <a:p>
            <a:r>
              <a:rPr lang="en-US" sz="2400" i="1" dirty="0" smtClean="0">
                <a:solidFill>
                  <a:srgbClr val="FFFF00"/>
                </a:solidFill>
              </a:rPr>
              <a:t>“I </a:t>
            </a:r>
            <a:r>
              <a:rPr lang="en-US" sz="2400" i="1" dirty="0">
                <a:solidFill>
                  <a:srgbClr val="FFFF00"/>
                </a:solidFill>
              </a:rPr>
              <a:t>beg you, brothers, bear with this message of </a:t>
            </a:r>
            <a:r>
              <a:rPr lang="en-US" sz="2400" i="1" dirty="0">
                <a:solidFill>
                  <a:srgbClr val="00B0F0"/>
                </a:solidFill>
              </a:rPr>
              <a:t>exhortation</a:t>
            </a:r>
            <a:r>
              <a:rPr lang="en-US" sz="2400" i="1" dirty="0">
                <a:solidFill>
                  <a:srgbClr val="FFFF00"/>
                </a:solidFill>
              </a:rPr>
              <a:t>, for indeed only to a </a:t>
            </a:r>
            <a:r>
              <a:rPr lang="en-US" sz="2400" i="1" dirty="0">
                <a:solidFill>
                  <a:srgbClr val="00B0F0"/>
                </a:solidFill>
              </a:rPr>
              <a:t>slight extent have I given you </a:t>
            </a:r>
            <a:r>
              <a:rPr lang="en-US" sz="2400" i="1" dirty="0" smtClean="0">
                <a:solidFill>
                  <a:srgbClr val="00B0F0"/>
                </a:solidFill>
              </a:rPr>
              <a:t>orders</a:t>
            </a:r>
            <a:r>
              <a:rPr lang="en-US" sz="2400" i="1" dirty="0">
                <a:solidFill>
                  <a:srgbClr val="00B0F0"/>
                </a:solidFill>
              </a:rPr>
              <a:t>. </a:t>
            </a:r>
          </a:p>
          <a:p>
            <a:r>
              <a:rPr lang="en-US" sz="2400" i="1" dirty="0" smtClean="0"/>
              <a:t>The </a:t>
            </a:r>
            <a:r>
              <a:rPr lang="en-US" sz="2400" i="1" dirty="0"/>
              <a:t>Authentic New Testament</a:t>
            </a:r>
            <a:endParaRPr lang="en-US" sz="2400" i="1" dirty="0" smtClean="0"/>
          </a:p>
          <a:p>
            <a:endParaRPr lang="en-US" sz="2400" i="1" dirty="0">
              <a:solidFill>
                <a:srgbClr val="FFFF00"/>
              </a:solidFill>
            </a:endParaRPr>
          </a:p>
        </p:txBody>
      </p:sp>
    </p:spTree>
    <p:extLst>
      <p:ext uri="{BB962C8B-B14F-4D97-AF65-F5344CB8AC3E}">
        <p14:creationId xmlns:p14="http://schemas.microsoft.com/office/powerpoint/2010/main" val="320069180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406400" y="279400"/>
            <a:ext cx="9574213" cy="838200"/>
          </a:xfrm>
        </p:spPr>
        <p:txBody>
          <a:bodyPr>
            <a:noAutofit/>
          </a:bodyPr>
          <a:lstStyle/>
          <a:p>
            <a:r>
              <a:rPr lang="en-US" sz="3200" dirty="0" smtClean="0">
                <a:solidFill>
                  <a:srgbClr val="92D050"/>
                </a:solidFill>
              </a:rPr>
              <a:t>Clues inside Hebrews about the author</a:t>
            </a:r>
            <a:endParaRPr lang="en-US" sz="3200" u="sng" dirty="0">
              <a:solidFill>
                <a:srgbClr val="92D050"/>
              </a:solidFill>
            </a:endParaRPr>
          </a:p>
        </p:txBody>
      </p:sp>
      <p:sp>
        <p:nvSpPr>
          <p:cNvPr id="4" name="TextBox 3"/>
          <p:cNvSpPr txBox="1"/>
          <p:nvPr/>
        </p:nvSpPr>
        <p:spPr>
          <a:xfrm>
            <a:off x="10350500" y="279400"/>
            <a:ext cx="876300" cy="584775"/>
          </a:xfrm>
          <a:prstGeom prst="rect">
            <a:avLst/>
          </a:prstGeom>
          <a:noFill/>
        </p:spPr>
        <p:txBody>
          <a:bodyPr wrap="square" rtlCol="0">
            <a:spAutoFit/>
          </a:bodyPr>
          <a:lstStyle/>
          <a:p>
            <a:pPr algn="ctr"/>
            <a:r>
              <a:rPr lang="en-US" sz="3200" b="1" dirty="0" smtClean="0">
                <a:solidFill>
                  <a:schemeClr val="bg1"/>
                </a:solidFill>
              </a:rPr>
              <a:t>14</a:t>
            </a:r>
            <a:endParaRPr lang="en-US" sz="3200" b="1" dirty="0" smtClean="0">
              <a:solidFill>
                <a:schemeClr val="bg1"/>
              </a:solidFill>
            </a:endParaRPr>
          </a:p>
        </p:txBody>
      </p:sp>
      <p:sp>
        <p:nvSpPr>
          <p:cNvPr id="5" name="TextBox 4"/>
          <p:cNvSpPr txBox="1"/>
          <p:nvPr/>
        </p:nvSpPr>
        <p:spPr>
          <a:xfrm>
            <a:off x="698500" y="1016000"/>
            <a:ext cx="9652000" cy="4893647"/>
          </a:xfrm>
          <a:prstGeom prst="rect">
            <a:avLst/>
          </a:prstGeom>
          <a:noFill/>
        </p:spPr>
        <p:txBody>
          <a:bodyPr wrap="square" rtlCol="0">
            <a:spAutoFit/>
          </a:bodyPr>
          <a:lstStyle/>
          <a:p>
            <a:r>
              <a:rPr lang="en-US" sz="2400" dirty="0"/>
              <a:t>To understand Hebrews 13:22 we must consider the Greek word ἐπ</a:t>
            </a:r>
            <a:r>
              <a:rPr lang="en-US" sz="2400" dirty="0" err="1"/>
              <a:t>ιστἑλλo</a:t>
            </a:r>
            <a:r>
              <a:rPr lang="en-US" sz="2400" dirty="0"/>
              <a:t> </a:t>
            </a:r>
            <a:r>
              <a:rPr lang="en-US" sz="2400" dirty="0" smtClean="0">
                <a:solidFill>
                  <a:srgbClr val="FFC000"/>
                </a:solidFill>
              </a:rPr>
              <a:t>(epistallo)</a:t>
            </a:r>
            <a:r>
              <a:rPr lang="en-US" sz="2400" dirty="0" smtClean="0"/>
              <a:t>“to </a:t>
            </a:r>
            <a:r>
              <a:rPr lang="en-US" sz="2400" dirty="0"/>
              <a:t>send a message in writing” and the alternative meaning “to enjoin or command.” To say the author “wrote briefly” is a proper translation, but </a:t>
            </a:r>
            <a:r>
              <a:rPr lang="en-US" sz="2400" dirty="0" smtClean="0"/>
              <a:t>that is a </a:t>
            </a:r>
            <a:r>
              <a:rPr lang="en-US" sz="2400" dirty="0"/>
              <a:t>problem. Linguistically, the meaning “to enjoin or command” is equally defensible. As for the word βρα</a:t>
            </a:r>
            <a:r>
              <a:rPr lang="en-US" sz="2400" dirty="0" err="1"/>
              <a:t>χúς</a:t>
            </a:r>
            <a:r>
              <a:rPr lang="en-US" sz="2400" dirty="0"/>
              <a:t> </a:t>
            </a:r>
            <a:r>
              <a:rPr lang="en-US" sz="2400" dirty="0">
                <a:solidFill>
                  <a:srgbClr val="FFC000"/>
                </a:solidFill>
              </a:rPr>
              <a:t>(</a:t>
            </a:r>
            <a:r>
              <a:rPr lang="en-US" sz="2400" dirty="0" smtClean="0">
                <a:solidFill>
                  <a:srgbClr val="FFC000"/>
                </a:solidFill>
              </a:rPr>
              <a:t>brachus) </a:t>
            </a:r>
            <a:r>
              <a:rPr lang="en-US" sz="2400" dirty="0" smtClean="0"/>
              <a:t>translated </a:t>
            </a:r>
            <a:r>
              <a:rPr lang="en-US" sz="2400" dirty="0"/>
              <a:t>“briefly”—it also means “little” indicating degree or time. </a:t>
            </a:r>
            <a:endParaRPr lang="en-US" sz="2400" dirty="0" smtClean="0"/>
          </a:p>
          <a:p>
            <a:endParaRPr lang="en-US" sz="2400" dirty="0"/>
          </a:p>
          <a:p>
            <a:r>
              <a:rPr lang="en-US" sz="2400" i="1" dirty="0" smtClean="0">
                <a:solidFill>
                  <a:srgbClr val="FFFF00"/>
                </a:solidFill>
              </a:rPr>
              <a:t>“I </a:t>
            </a:r>
            <a:r>
              <a:rPr lang="en-US" sz="2400" i="1" dirty="0">
                <a:solidFill>
                  <a:srgbClr val="FFFF00"/>
                </a:solidFill>
              </a:rPr>
              <a:t>beg you, brothers, bear with this message of </a:t>
            </a:r>
            <a:r>
              <a:rPr lang="en-US" sz="2400" i="1" dirty="0">
                <a:solidFill>
                  <a:srgbClr val="00B0F0"/>
                </a:solidFill>
              </a:rPr>
              <a:t>exhortation</a:t>
            </a:r>
            <a:r>
              <a:rPr lang="en-US" sz="2400" i="1" dirty="0">
                <a:solidFill>
                  <a:srgbClr val="FFFF00"/>
                </a:solidFill>
              </a:rPr>
              <a:t>, for indeed only to a </a:t>
            </a:r>
            <a:r>
              <a:rPr lang="en-US" sz="2400" i="1" dirty="0">
                <a:solidFill>
                  <a:srgbClr val="00B0F0"/>
                </a:solidFill>
              </a:rPr>
              <a:t>slight extent have I given you </a:t>
            </a:r>
            <a:r>
              <a:rPr lang="en-US" sz="2400" i="1" dirty="0" smtClean="0">
                <a:solidFill>
                  <a:srgbClr val="00B0F0"/>
                </a:solidFill>
              </a:rPr>
              <a:t>orders</a:t>
            </a:r>
            <a:r>
              <a:rPr lang="en-US" sz="2400" i="1" dirty="0">
                <a:solidFill>
                  <a:srgbClr val="00B0F0"/>
                </a:solidFill>
              </a:rPr>
              <a:t>. </a:t>
            </a:r>
          </a:p>
          <a:p>
            <a:r>
              <a:rPr lang="en-US" sz="2400" i="1" dirty="0" smtClean="0"/>
              <a:t>The </a:t>
            </a:r>
            <a:r>
              <a:rPr lang="en-US" sz="2400" i="1" dirty="0"/>
              <a:t>Authentic New Testament</a:t>
            </a:r>
            <a:endParaRPr lang="en-US" sz="2400" i="1" dirty="0" smtClean="0"/>
          </a:p>
          <a:p>
            <a:endParaRPr lang="en-US" sz="2400" i="1" dirty="0">
              <a:solidFill>
                <a:srgbClr val="FFFF00"/>
              </a:solidFill>
            </a:endParaRPr>
          </a:p>
          <a:p>
            <a:pPr algn="ctr"/>
            <a:r>
              <a:rPr lang="en-US" sz="2400" i="1" dirty="0" smtClean="0"/>
              <a:t>What is </a:t>
            </a:r>
            <a:r>
              <a:rPr lang="en-US" sz="2400" b="1" i="1" dirty="0" smtClean="0"/>
              <a:t>EXHORTATION</a:t>
            </a:r>
            <a:r>
              <a:rPr lang="en-US" sz="2400" i="1" dirty="0" smtClean="0"/>
              <a:t>?</a:t>
            </a:r>
            <a:endParaRPr lang="en-US" sz="2400" i="1" dirty="0"/>
          </a:p>
        </p:txBody>
      </p:sp>
    </p:spTree>
    <p:extLst>
      <p:ext uri="{BB962C8B-B14F-4D97-AF65-F5344CB8AC3E}">
        <p14:creationId xmlns:p14="http://schemas.microsoft.com/office/powerpoint/2010/main" val="298726913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406400" y="279400"/>
            <a:ext cx="9574213" cy="838200"/>
          </a:xfrm>
        </p:spPr>
        <p:txBody>
          <a:bodyPr>
            <a:noAutofit/>
          </a:bodyPr>
          <a:lstStyle/>
          <a:p>
            <a:r>
              <a:rPr lang="en-US" sz="3200" dirty="0" smtClean="0">
                <a:solidFill>
                  <a:srgbClr val="92D050"/>
                </a:solidFill>
              </a:rPr>
              <a:t>Exhortation</a:t>
            </a:r>
            <a:endParaRPr lang="en-US" sz="3200" u="sng" dirty="0">
              <a:solidFill>
                <a:srgbClr val="92D050"/>
              </a:solidFill>
            </a:endParaRPr>
          </a:p>
        </p:txBody>
      </p:sp>
      <p:sp>
        <p:nvSpPr>
          <p:cNvPr id="4" name="TextBox 3"/>
          <p:cNvSpPr txBox="1"/>
          <p:nvPr/>
        </p:nvSpPr>
        <p:spPr>
          <a:xfrm>
            <a:off x="10350500" y="279400"/>
            <a:ext cx="876300" cy="584775"/>
          </a:xfrm>
          <a:prstGeom prst="rect">
            <a:avLst/>
          </a:prstGeom>
          <a:noFill/>
        </p:spPr>
        <p:txBody>
          <a:bodyPr wrap="square" rtlCol="0">
            <a:spAutoFit/>
          </a:bodyPr>
          <a:lstStyle/>
          <a:p>
            <a:pPr algn="ctr"/>
            <a:r>
              <a:rPr lang="en-US" sz="3200" b="1" dirty="0" smtClean="0">
                <a:solidFill>
                  <a:schemeClr val="bg1"/>
                </a:solidFill>
              </a:rPr>
              <a:t>15</a:t>
            </a:r>
            <a:endParaRPr lang="en-US" sz="3200" b="1" dirty="0" smtClean="0">
              <a:solidFill>
                <a:schemeClr val="bg1"/>
              </a:solidFill>
            </a:endParaRPr>
          </a:p>
        </p:txBody>
      </p:sp>
      <p:sp>
        <p:nvSpPr>
          <p:cNvPr id="5" name="TextBox 4"/>
          <p:cNvSpPr txBox="1"/>
          <p:nvPr/>
        </p:nvSpPr>
        <p:spPr>
          <a:xfrm>
            <a:off x="698500" y="1016000"/>
            <a:ext cx="9652000" cy="3416320"/>
          </a:xfrm>
          <a:prstGeom prst="rect">
            <a:avLst/>
          </a:prstGeom>
          <a:noFill/>
        </p:spPr>
        <p:txBody>
          <a:bodyPr wrap="square" rtlCol="0">
            <a:spAutoFit/>
          </a:bodyPr>
          <a:lstStyle/>
          <a:p>
            <a:r>
              <a:rPr lang="en-US" sz="2400" dirty="0" smtClean="0"/>
              <a:t>Exhortation is a noun meaning </a:t>
            </a:r>
            <a:r>
              <a:rPr lang="en-US" sz="2400" dirty="0"/>
              <a:t>a strong push, a deep plea, or urgent advice aimed at making someone take action. It is a powerful speech, warning, or warm encouragement meant to guide people toward doing what is good</a:t>
            </a:r>
            <a:r>
              <a:rPr lang="en-US" sz="2400" dirty="0" smtClean="0"/>
              <a:t>.</a:t>
            </a:r>
          </a:p>
          <a:p>
            <a:endParaRPr lang="en-US" sz="2400" dirty="0"/>
          </a:p>
          <a:p>
            <a:r>
              <a:rPr lang="en-US" sz="2400" dirty="0" smtClean="0"/>
              <a:t>Biblically</a:t>
            </a:r>
            <a:r>
              <a:rPr lang="en-US" sz="2400" dirty="0"/>
              <a:t>, exhortation means coming alongside someone to strongly encourage, comfort, or urge them to follow God's truth. It translates from the Greek word </a:t>
            </a:r>
            <a:r>
              <a:rPr lang="en-US" sz="2400" dirty="0" err="1">
                <a:solidFill>
                  <a:srgbClr val="FFFF00"/>
                </a:solidFill>
              </a:rPr>
              <a:t>parakaleo</a:t>
            </a:r>
            <a:r>
              <a:rPr lang="en-US" sz="2400" dirty="0">
                <a:solidFill>
                  <a:srgbClr val="FFFF00"/>
                </a:solidFill>
              </a:rPr>
              <a:t>,</a:t>
            </a:r>
            <a:r>
              <a:rPr lang="en-US" sz="2400" dirty="0"/>
              <a:t> </a:t>
            </a:r>
            <a:r>
              <a:rPr lang="en-US" sz="2400" i="1" u="sng" dirty="0">
                <a:solidFill>
                  <a:srgbClr val="FFFF00"/>
                </a:solidFill>
              </a:rPr>
              <a:t>meaning to call someone to your side for help and guidance</a:t>
            </a:r>
          </a:p>
        </p:txBody>
      </p:sp>
    </p:spTree>
    <p:extLst>
      <p:ext uri="{BB962C8B-B14F-4D97-AF65-F5344CB8AC3E}">
        <p14:creationId xmlns:p14="http://schemas.microsoft.com/office/powerpoint/2010/main" val="259354331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406400" y="279400"/>
            <a:ext cx="9574213" cy="838200"/>
          </a:xfrm>
        </p:spPr>
        <p:txBody>
          <a:bodyPr>
            <a:noAutofit/>
          </a:bodyPr>
          <a:lstStyle/>
          <a:p>
            <a:r>
              <a:rPr lang="en-US" sz="3200" dirty="0" smtClean="0">
                <a:solidFill>
                  <a:srgbClr val="92D050"/>
                </a:solidFill>
              </a:rPr>
              <a:t>Clues inside Hebrews about the author</a:t>
            </a:r>
            <a:endParaRPr lang="en-US" sz="3200" u="sng" dirty="0">
              <a:solidFill>
                <a:srgbClr val="92D050"/>
              </a:solidFill>
            </a:endParaRPr>
          </a:p>
        </p:txBody>
      </p:sp>
      <p:sp>
        <p:nvSpPr>
          <p:cNvPr id="4" name="TextBox 3"/>
          <p:cNvSpPr txBox="1"/>
          <p:nvPr/>
        </p:nvSpPr>
        <p:spPr>
          <a:xfrm>
            <a:off x="10350500" y="279400"/>
            <a:ext cx="876300" cy="584775"/>
          </a:xfrm>
          <a:prstGeom prst="rect">
            <a:avLst/>
          </a:prstGeom>
          <a:noFill/>
        </p:spPr>
        <p:txBody>
          <a:bodyPr wrap="square" rtlCol="0">
            <a:spAutoFit/>
          </a:bodyPr>
          <a:lstStyle/>
          <a:p>
            <a:pPr algn="ctr"/>
            <a:r>
              <a:rPr lang="en-US" sz="3200" b="1" dirty="0" smtClean="0">
                <a:solidFill>
                  <a:schemeClr val="bg1"/>
                </a:solidFill>
              </a:rPr>
              <a:t>16</a:t>
            </a:r>
            <a:endParaRPr lang="en-US" sz="3200" b="1" dirty="0" smtClean="0">
              <a:solidFill>
                <a:schemeClr val="bg1"/>
              </a:solidFill>
            </a:endParaRPr>
          </a:p>
        </p:txBody>
      </p:sp>
      <p:sp>
        <p:nvSpPr>
          <p:cNvPr id="5" name="TextBox 4"/>
          <p:cNvSpPr txBox="1"/>
          <p:nvPr/>
        </p:nvSpPr>
        <p:spPr>
          <a:xfrm>
            <a:off x="698500" y="1016000"/>
            <a:ext cx="9652000" cy="1384995"/>
          </a:xfrm>
          <a:prstGeom prst="rect">
            <a:avLst/>
          </a:prstGeom>
          <a:noFill/>
        </p:spPr>
        <p:txBody>
          <a:bodyPr wrap="square" rtlCol="0">
            <a:spAutoFit/>
          </a:bodyPr>
          <a:lstStyle/>
          <a:p>
            <a:r>
              <a:rPr lang="en-US" sz="2800" dirty="0" smtClean="0"/>
              <a:t>Where do we find in the New Testament an apology for instructions?</a:t>
            </a:r>
          </a:p>
          <a:p>
            <a:endParaRPr lang="en-US" sz="2800" dirty="0"/>
          </a:p>
        </p:txBody>
      </p:sp>
    </p:spTree>
    <p:extLst>
      <p:ext uri="{BB962C8B-B14F-4D97-AF65-F5344CB8AC3E}">
        <p14:creationId xmlns:p14="http://schemas.microsoft.com/office/powerpoint/2010/main" val="48482235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406400" y="279400"/>
            <a:ext cx="9574213" cy="838200"/>
          </a:xfrm>
        </p:spPr>
        <p:txBody>
          <a:bodyPr>
            <a:noAutofit/>
          </a:bodyPr>
          <a:lstStyle/>
          <a:p>
            <a:r>
              <a:rPr lang="en-US" sz="3200" dirty="0" smtClean="0">
                <a:solidFill>
                  <a:srgbClr val="92D050"/>
                </a:solidFill>
              </a:rPr>
              <a:t>Clues inside Hebrews about the author</a:t>
            </a:r>
            <a:endParaRPr lang="en-US" sz="3200" u="sng" dirty="0">
              <a:solidFill>
                <a:srgbClr val="92D050"/>
              </a:solidFill>
            </a:endParaRPr>
          </a:p>
        </p:txBody>
      </p:sp>
      <p:sp>
        <p:nvSpPr>
          <p:cNvPr id="4" name="TextBox 3"/>
          <p:cNvSpPr txBox="1"/>
          <p:nvPr/>
        </p:nvSpPr>
        <p:spPr>
          <a:xfrm>
            <a:off x="10350500" y="279400"/>
            <a:ext cx="876300" cy="584775"/>
          </a:xfrm>
          <a:prstGeom prst="rect">
            <a:avLst/>
          </a:prstGeom>
          <a:noFill/>
        </p:spPr>
        <p:txBody>
          <a:bodyPr wrap="square" rtlCol="0">
            <a:spAutoFit/>
          </a:bodyPr>
          <a:lstStyle/>
          <a:p>
            <a:pPr algn="ctr"/>
            <a:r>
              <a:rPr lang="en-US" sz="3200" b="1" dirty="0" smtClean="0">
                <a:solidFill>
                  <a:schemeClr val="bg1"/>
                </a:solidFill>
              </a:rPr>
              <a:t>17</a:t>
            </a:r>
            <a:endParaRPr lang="en-US" sz="3200" b="1" dirty="0" smtClean="0">
              <a:solidFill>
                <a:schemeClr val="bg1"/>
              </a:solidFill>
            </a:endParaRPr>
          </a:p>
        </p:txBody>
      </p:sp>
      <p:sp>
        <p:nvSpPr>
          <p:cNvPr id="5" name="TextBox 4"/>
          <p:cNvSpPr txBox="1"/>
          <p:nvPr/>
        </p:nvSpPr>
        <p:spPr>
          <a:xfrm>
            <a:off x="698500" y="1016000"/>
            <a:ext cx="9652000" cy="4832092"/>
          </a:xfrm>
          <a:prstGeom prst="rect">
            <a:avLst/>
          </a:prstGeom>
          <a:noFill/>
        </p:spPr>
        <p:txBody>
          <a:bodyPr wrap="square" rtlCol="0">
            <a:spAutoFit/>
          </a:bodyPr>
          <a:lstStyle/>
          <a:p>
            <a:r>
              <a:rPr lang="en-US" sz="2800" dirty="0" smtClean="0"/>
              <a:t>Where do we find in the New Testament an apology for instructions?</a:t>
            </a:r>
          </a:p>
          <a:p>
            <a:endParaRPr lang="en-US" sz="2800" dirty="0"/>
          </a:p>
          <a:p>
            <a:r>
              <a:rPr lang="en-US" sz="2800" b="1" u="sng" dirty="0" smtClean="0"/>
              <a:t>2 Corinthians 12</a:t>
            </a:r>
          </a:p>
          <a:p>
            <a:endParaRPr lang="en-US" sz="2800" dirty="0" smtClean="0"/>
          </a:p>
          <a:p>
            <a:r>
              <a:rPr lang="en-US" sz="2800" dirty="0" smtClean="0"/>
              <a:t>12 </a:t>
            </a:r>
            <a:r>
              <a:rPr lang="en-US" sz="2800" dirty="0"/>
              <a:t>The distinguishing marks </a:t>
            </a:r>
            <a:r>
              <a:rPr lang="en-US" sz="2800" dirty="0" smtClean="0"/>
              <a:t>of </a:t>
            </a:r>
            <a:r>
              <a:rPr lang="en-US" sz="2800" dirty="0"/>
              <a:t>a true apostle were performed among you with all perseverance, by </a:t>
            </a:r>
            <a:r>
              <a:rPr lang="en-US" sz="2800" dirty="0" smtClean="0"/>
              <a:t>signs</a:t>
            </a:r>
            <a:r>
              <a:rPr lang="en-US" sz="2800" dirty="0"/>
              <a:t>, wonders, and </a:t>
            </a:r>
            <a:r>
              <a:rPr lang="en-US" sz="2800" dirty="0" smtClean="0"/>
              <a:t>miracles</a:t>
            </a:r>
            <a:r>
              <a:rPr lang="en-US" sz="2800" dirty="0"/>
              <a:t>. 13 For in what respect were you treated as inferior to the rest of the churches, except that I myself did not become a burden to you? </a:t>
            </a:r>
            <a:r>
              <a:rPr lang="en-US" sz="2800" i="1" dirty="0">
                <a:solidFill>
                  <a:srgbClr val="FFC000"/>
                </a:solidFill>
              </a:rPr>
              <a:t>Forgive me this wrong!</a:t>
            </a:r>
          </a:p>
        </p:txBody>
      </p:sp>
    </p:spTree>
    <p:extLst>
      <p:ext uri="{BB962C8B-B14F-4D97-AF65-F5344CB8AC3E}">
        <p14:creationId xmlns:p14="http://schemas.microsoft.com/office/powerpoint/2010/main" val="209256036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406400" y="279400"/>
            <a:ext cx="9574213" cy="838200"/>
          </a:xfrm>
        </p:spPr>
        <p:txBody>
          <a:bodyPr>
            <a:noAutofit/>
          </a:bodyPr>
          <a:lstStyle/>
          <a:p>
            <a:r>
              <a:rPr lang="en-US" sz="3200" dirty="0" smtClean="0">
                <a:solidFill>
                  <a:srgbClr val="92D050"/>
                </a:solidFill>
              </a:rPr>
              <a:t>Hebrews 6:1-3</a:t>
            </a:r>
            <a:endParaRPr lang="en-US" sz="3200" u="sng" dirty="0">
              <a:solidFill>
                <a:srgbClr val="92D050"/>
              </a:solidFill>
            </a:endParaRPr>
          </a:p>
        </p:txBody>
      </p:sp>
      <p:sp>
        <p:nvSpPr>
          <p:cNvPr id="4" name="TextBox 3"/>
          <p:cNvSpPr txBox="1"/>
          <p:nvPr/>
        </p:nvSpPr>
        <p:spPr>
          <a:xfrm>
            <a:off x="10350500" y="279400"/>
            <a:ext cx="876300" cy="584775"/>
          </a:xfrm>
          <a:prstGeom prst="rect">
            <a:avLst/>
          </a:prstGeom>
          <a:noFill/>
        </p:spPr>
        <p:txBody>
          <a:bodyPr wrap="square" rtlCol="0">
            <a:spAutoFit/>
          </a:bodyPr>
          <a:lstStyle/>
          <a:p>
            <a:pPr algn="ctr"/>
            <a:r>
              <a:rPr lang="en-US" sz="3200" b="1" dirty="0" smtClean="0">
                <a:solidFill>
                  <a:schemeClr val="bg1"/>
                </a:solidFill>
              </a:rPr>
              <a:t>18</a:t>
            </a:r>
            <a:endParaRPr lang="en-US" sz="3200" b="1" dirty="0" smtClean="0">
              <a:solidFill>
                <a:schemeClr val="bg1"/>
              </a:solidFill>
            </a:endParaRPr>
          </a:p>
        </p:txBody>
      </p:sp>
      <p:sp>
        <p:nvSpPr>
          <p:cNvPr id="5" name="TextBox 4"/>
          <p:cNvSpPr txBox="1"/>
          <p:nvPr/>
        </p:nvSpPr>
        <p:spPr>
          <a:xfrm>
            <a:off x="698500" y="1016000"/>
            <a:ext cx="9652000" cy="4401205"/>
          </a:xfrm>
          <a:prstGeom prst="rect">
            <a:avLst/>
          </a:prstGeom>
          <a:noFill/>
        </p:spPr>
        <p:txBody>
          <a:bodyPr wrap="square" rtlCol="0">
            <a:spAutoFit/>
          </a:bodyPr>
          <a:lstStyle/>
          <a:p>
            <a:r>
              <a:rPr lang="en-US" sz="2800" dirty="0" smtClean="0">
                <a:solidFill>
                  <a:srgbClr val="00B0F0"/>
                </a:solidFill>
              </a:rPr>
              <a:t>1 </a:t>
            </a:r>
            <a:r>
              <a:rPr lang="en-US" sz="2800" dirty="0" smtClean="0"/>
              <a:t>Therefore </a:t>
            </a:r>
            <a:r>
              <a:rPr lang="en-US" sz="2800" dirty="0"/>
              <a:t>leaving the elementary teaching about the Christ, let us press on to maturity, not laying again a foundation of repentance from dead works and of faith toward God, </a:t>
            </a:r>
            <a:endParaRPr lang="en-US" sz="2800" dirty="0" smtClean="0"/>
          </a:p>
          <a:p>
            <a:endParaRPr lang="en-US" sz="2800" dirty="0"/>
          </a:p>
          <a:p>
            <a:r>
              <a:rPr lang="en-US" sz="2800" dirty="0" smtClean="0">
                <a:solidFill>
                  <a:srgbClr val="00B0F0"/>
                </a:solidFill>
              </a:rPr>
              <a:t>2</a:t>
            </a:r>
            <a:r>
              <a:rPr lang="en-US" sz="2800" dirty="0" smtClean="0"/>
              <a:t> of </a:t>
            </a:r>
            <a:r>
              <a:rPr lang="en-US" sz="2800" dirty="0"/>
              <a:t>instruction about washings and laying on of hands, and the resurrection of the dead and eternal judgment. </a:t>
            </a:r>
            <a:endParaRPr lang="en-US" sz="2800" dirty="0" smtClean="0"/>
          </a:p>
          <a:p>
            <a:endParaRPr lang="en-US" sz="2800" dirty="0"/>
          </a:p>
          <a:p>
            <a:r>
              <a:rPr lang="en-US" sz="2800" dirty="0" smtClean="0">
                <a:solidFill>
                  <a:srgbClr val="00B0F0"/>
                </a:solidFill>
              </a:rPr>
              <a:t>3</a:t>
            </a:r>
            <a:r>
              <a:rPr lang="en-US" sz="2800" dirty="0" smtClean="0"/>
              <a:t> And </a:t>
            </a:r>
            <a:r>
              <a:rPr lang="en-US" sz="2800" dirty="0"/>
              <a:t>this we will do, if God permits. </a:t>
            </a:r>
            <a:endParaRPr lang="en-US" sz="2800" i="1" dirty="0">
              <a:solidFill>
                <a:srgbClr val="FFC000"/>
              </a:solidFill>
            </a:endParaRPr>
          </a:p>
        </p:txBody>
      </p:sp>
    </p:spTree>
    <p:extLst>
      <p:ext uri="{BB962C8B-B14F-4D97-AF65-F5344CB8AC3E}">
        <p14:creationId xmlns:p14="http://schemas.microsoft.com/office/powerpoint/2010/main" val="21949710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406400" y="279400"/>
            <a:ext cx="9574213" cy="838200"/>
          </a:xfrm>
        </p:spPr>
        <p:txBody>
          <a:bodyPr>
            <a:noAutofit/>
          </a:bodyPr>
          <a:lstStyle/>
          <a:p>
            <a:r>
              <a:rPr lang="en-US" sz="3200" dirty="0" smtClean="0">
                <a:solidFill>
                  <a:srgbClr val="92D050"/>
                </a:solidFill>
              </a:rPr>
              <a:t>Hebrews 6:4-6</a:t>
            </a:r>
            <a:endParaRPr lang="en-US" sz="3200" u="sng" dirty="0">
              <a:solidFill>
                <a:srgbClr val="92D050"/>
              </a:solidFill>
            </a:endParaRPr>
          </a:p>
        </p:txBody>
      </p:sp>
      <p:sp>
        <p:nvSpPr>
          <p:cNvPr id="4" name="TextBox 3"/>
          <p:cNvSpPr txBox="1"/>
          <p:nvPr/>
        </p:nvSpPr>
        <p:spPr>
          <a:xfrm>
            <a:off x="10350500" y="279400"/>
            <a:ext cx="876300" cy="584775"/>
          </a:xfrm>
          <a:prstGeom prst="rect">
            <a:avLst/>
          </a:prstGeom>
          <a:noFill/>
        </p:spPr>
        <p:txBody>
          <a:bodyPr wrap="square" rtlCol="0">
            <a:spAutoFit/>
          </a:bodyPr>
          <a:lstStyle/>
          <a:p>
            <a:pPr algn="ctr"/>
            <a:r>
              <a:rPr lang="en-US" sz="3200" b="1" dirty="0" smtClean="0">
                <a:solidFill>
                  <a:schemeClr val="bg1"/>
                </a:solidFill>
              </a:rPr>
              <a:t>19</a:t>
            </a:r>
            <a:endParaRPr lang="en-US" sz="3200" b="1" dirty="0" smtClean="0">
              <a:solidFill>
                <a:schemeClr val="bg1"/>
              </a:solidFill>
            </a:endParaRPr>
          </a:p>
        </p:txBody>
      </p:sp>
      <p:sp>
        <p:nvSpPr>
          <p:cNvPr id="5" name="TextBox 4"/>
          <p:cNvSpPr txBox="1"/>
          <p:nvPr/>
        </p:nvSpPr>
        <p:spPr>
          <a:xfrm>
            <a:off x="698500" y="1016000"/>
            <a:ext cx="9652000" cy="4832092"/>
          </a:xfrm>
          <a:prstGeom prst="rect">
            <a:avLst/>
          </a:prstGeom>
          <a:noFill/>
        </p:spPr>
        <p:txBody>
          <a:bodyPr wrap="square" rtlCol="0">
            <a:spAutoFit/>
          </a:bodyPr>
          <a:lstStyle/>
          <a:p>
            <a:r>
              <a:rPr lang="en-US" sz="2800" dirty="0" smtClean="0">
                <a:solidFill>
                  <a:srgbClr val="00B0F0"/>
                </a:solidFill>
              </a:rPr>
              <a:t>4 </a:t>
            </a:r>
            <a:r>
              <a:rPr lang="en-US" sz="2800" dirty="0" smtClean="0"/>
              <a:t>For </a:t>
            </a:r>
            <a:r>
              <a:rPr lang="en-US" sz="2800" dirty="0"/>
              <a:t>in the case of those who have once been enlightened and have tasted of the heavenly gift and have been made partakers of the Holy Spirit, </a:t>
            </a:r>
            <a:endParaRPr lang="en-US" sz="2800" dirty="0" smtClean="0"/>
          </a:p>
          <a:p>
            <a:endParaRPr lang="en-US" sz="2800" dirty="0"/>
          </a:p>
          <a:p>
            <a:r>
              <a:rPr lang="en-US" sz="2800" dirty="0" smtClean="0">
                <a:solidFill>
                  <a:srgbClr val="00B0F0"/>
                </a:solidFill>
              </a:rPr>
              <a:t>5</a:t>
            </a:r>
            <a:r>
              <a:rPr lang="en-US" sz="2800" dirty="0" smtClean="0"/>
              <a:t> and </a:t>
            </a:r>
            <a:r>
              <a:rPr lang="en-US" sz="2800" dirty="0"/>
              <a:t>have tasted the good word of God and the powers of the age to come, </a:t>
            </a:r>
            <a:endParaRPr lang="en-US" sz="2800" dirty="0" smtClean="0"/>
          </a:p>
          <a:p>
            <a:endParaRPr lang="en-US" sz="2800" dirty="0"/>
          </a:p>
          <a:p>
            <a:r>
              <a:rPr lang="en-US" sz="2800" dirty="0" smtClean="0">
                <a:solidFill>
                  <a:srgbClr val="00B0F0"/>
                </a:solidFill>
              </a:rPr>
              <a:t>6</a:t>
            </a:r>
            <a:r>
              <a:rPr lang="en-US" sz="2800" dirty="0" smtClean="0"/>
              <a:t> and </a:t>
            </a:r>
            <a:r>
              <a:rPr lang="en-US" sz="2800" dirty="0"/>
              <a:t>[then] have </a:t>
            </a:r>
            <a:r>
              <a:rPr lang="en-US" sz="2800" dirty="0">
                <a:solidFill>
                  <a:srgbClr val="FFFF00"/>
                </a:solidFill>
              </a:rPr>
              <a:t>fallen away</a:t>
            </a:r>
            <a:r>
              <a:rPr lang="en-US" sz="2800" dirty="0"/>
              <a:t>, it is impossible to renew them again to repentance, since they again crucify to themselves the Son of God and put Him to open shame.</a:t>
            </a:r>
            <a:endParaRPr lang="en-US" sz="2800" i="1" dirty="0"/>
          </a:p>
        </p:txBody>
      </p:sp>
    </p:spTree>
    <p:extLst>
      <p:ext uri="{BB962C8B-B14F-4D97-AF65-F5344CB8AC3E}">
        <p14:creationId xmlns:p14="http://schemas.microsoft.com/office/powerpoint/2010/main" val="190045059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406400" y="279400"/>
            <a:ext cx="9574213" cy="838200"/>
          </a:xfrm>
        </p:spPr>
        <p:txBody>
          <a:bodyPr>
            <a:noAutofit/>
          </a:bodyPr>
          <a:lstStyle/>
          <a:p>
            <a:r>
              <a:rPr lang="en-US" sz="3600" dirty="0" smtClean="0">
                <a:solidFill>
                  <a:srgbClr val="92D050"/>
                </a:solidFill>
              </a:rPr>
              <a:t>Who Wrote Hebrews?</a:t>
            </a:r>
            <a:endParaRPr lang="en-US" sz="2400" u="sng" dirty="0">
              <a:solidFill>
                <a:srgbClr val="92D050"/>
              </a:solidFill>
            </a:endParaRPr>
          </a:p>
        </p:txBody>
      </p:sp>
      <p:sp>
        <p:nvSpPr>
          <p:cNvPr id="4" name="TextBox 3"/>
          <p:cNvSpPr txBox="1"/>
          <p:nvPr/>
        </p:nvSpPr>
        <p:spPr>
          <a:xfrm>
            <a:off x="10350500" y="279400"/>
            <a:ext cx="876300" cy="584775"/>
          </a:xfrm>
          <a:prstGeom prst="rect">
            <a:avLst/>
          </a:prstGeom>
          <a:noFill/>
        </p:spPr>
        <p:txBody>
          <a:bodyPr wrap="square" rtlCol="0">
            <a:spAutoFit/>
          </a:bodyPr>
          <a:lstStyle/>
          <a:p>
            <a:pPr algn="ctr"/>
            <a:r>
              <a:rPr lang="en-US" sz="3200" b="1" dirty="0">
                <a:solidFill>
                  <a:schemeClr val="bg1"/>
                </a:solidFill>
              </a:rPr>
              <a:t>2</a:t>
            </a:r>
            <a:endParaRPr lang="en-US" sz="3200" b="1" dirty="0" smtClean="0">
              <a:solidFill>
                <a:schemeClr val="bg1"/>
              </a:solidFill>
            </a:endParaRPr>
          </a:p>
        </p:txBody>
      </p:sp>
      <p:sp>
        <p:nvSpPr>
          <p:cNvPr id="5" name="TextBox 4"/>
          <p:cNvSpPr txBox="1"/>
          <p:nvPr/>
        </p:nvSpPr>
        <p:spPr>
          <a:xfrm>
            <a:off x="698500" y="1016000"/>
            <a:ext cx="9652000" cy="954107"/>
          </a:xfrm>
          <a:prstGeom prst="rect">
            <a:avLst/>
          </a:prstGeom>
          <a:noFill/>
        </p:spPr>
        <p:txBody>
          <a:bodyPr wrap="square" rtlCol="0">
            <a:spAutoFit/>
          </a:bodyPr>
          <a:lstStyle/>
          <a:p>
            <a:r>
              <a:rPr lang="en-US" sz="2800" dirty="0" smtClean="0"/>
              <a:t>Who are the candidates?</a:t>
            </a:r>
          </a:p>
          <a:p>
            <a:endParaRPr lang="en-US" sz="2800" dirty="0"/>
          </a:p>
        </p:txBody>
      </p:sp>
    </p:spTree>
    <p:extLst>
      <p:ext uri="{BB962C8B-B14F-4D97-AF65-F5344CB8AC3E}">
        <p14:creationId xmlns:p14="http://schemas.microsoft.com/office/powerpoint/2010/main" val="341645789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406400" y="279400"/>
            <a:ext cx="9574213" cy="838200"/>
          </a:xfrm>
        </p:spPr>
        <p:txBody>
          <a:bodyPr>
            <a:noAutofit/>
          </a:bodyPr>
          <a:lstStyle/>
          <a:p>
            <a:r>
              <a:rPr lang="en-US" sz="3200" dirty="0" smtClean="0">
                <a:solidFill>
                  <a:srgbClr val="92D050"/>
                </a:solidFill>
              </a:rPr>
              <a:t>Hebrews 6:4-6</a:t>
            </a:r>
            <a:endParaRPr lang="en-US" sz="3200" u="sng" dirty="0">
              <a:solidFill>
                <a:srgbClr val="92D050"/>
              </a:solidFill>
            </a:endParaRPr>
          </a:p>
        </p:txBody>
      </p:sp>
      <p:sp>
        <p:nvSpPr>
          <p:cNvPr id="4" name="TextBox 3"/>
          <p:cNvSpPr txBox="1"/>
          <p:nvPr/>
        </p:nvSpPr>
        <p:spPr>
          <a:xfrm>
            <a:off x="10350500" y="279400"/>
            <a:ext cx="876300" cy="584775"/>
          </a:xfrm>
          <a:prstGeom prst="rect">
            <a:avLst/>
          </a:prstGeom>
          <a:noFill/>
        </p:spPr>
        <p:txBody>
          <a:bodyPr wrap="square" rtlCol="0">
            <a:spAutoFit/>
          </a:bodyPr>
          <a:lstStyle/>
          <a:p>
            <a:pPr algn="ctr"/>
            <a:r>
              <a:rPr lang="en-US" sz="3200" b="1" dirty="0" smtClean="0">
                <a:solidFill>
                  <a:schemeClr val="bg1"/>
                </a:solidFill>
              </a:rPr>
              <a:t>20</a:t>
            </a:r>
            <a:endParaRPr lang="en-US" sz="3200" b="1" dirty="0" smtClean="0">
              <a:solidFill>
                <a:schemeClr val="bg1"/>
              </a:solidFill>
            </a:endParaRPr>
          </a:p>
        </p:txBody>
      </p:sp>
      <p:sp>
        <p:nvSpPr>
          <p:cNvPr id="5" name="TextBox 4"/>
          <p:cNvSpPr txBox="1"/>
          <p:nvPr/>
        </p:nvSpPr>
        <p:spPr>
          <a:xfrm>
            <a:off x="698500" y="1016000"/>
            <a:ext cx="9652000" cy="4832092"/>
          </a:xfrm>
          <a:prstGeom prst="rect">
            <a:avLst/>
          </a:prstGeom>
          <a:noFill/>
        </p:spPr>
        <p:txBody>
          <a:bodyPr wrap="square" rtlCol="0">
            <a:spAutoFit/>
          </a:bodyPr>
          <a:lstStyle/>
          <a:p>
            <a:r>
              <a:rPr lang="en-US" sz="2800" dirty="0" smtClean="0">
                <a:solidFill>
                  <a:srgbClr val="00B0F0"/>
                </a:solidFill>
              </a:rPr>
              <a:t>4 </a:t>
            </a:r>
            <a:r>
              <a:rPr lang="en-US" sz="2800" dirty="0" smtClean="0"/>
              <a:t>For </a:t>
            </a:r>
            <a:r>
              <a:rPr lang="en-US" sz="2800" dirty="0"/>
              <a:t>in the case of those who have once been enlightened and have tasted of the heavenly gift and have been made partakers of the Holy Spirit, </a:t>
            </a:r>
            <a:endParaRPr lang="en-US" sz="2800" dirty="0" smtClean="0"/>
          </a:p>
          <a:p>
            <a:endParaRPr lang="en-US" sz="2800" dirty="0"/>
          </a:p>
          <a:p>
            <a:r>
              <a:rPr lang="en-US" sz="2800" dirty="0" smtClean="0">
                <a:solidFill>
                  <a:srgbClr val="00B0F0"/>
                </a:solidFill>
              </a:rPr>
              <a:t>5</a:t>
            </a:r>
            <a:r>
              <a:rPr lang="en-US" sz="2800" dirty="0" smtClean="0"/>
              <a:t> and </a:t>
            </a:r>
            <a:r>
              <a:rPr lang="en-US" sz="2800" dirty="0"/>
              <a:t>have tasted the good word of God and the powers of the age to come, </a:t>
            </a:r>
            <a:endParaRPr lang="en-US" sz="2800" dirty="0" smtClean="0"/>
          </a:p>
          <a:p>
            <a:endParaRPr lang="en-US" sz="2800" dirty="0"/>
          </a:p>
          <a:p>
            <a:r>
              <a:rPr lang="en-US" sz="2800" dirty="0" smtClean="0">
                <a:solidFill>
                  <a:srgbClr val="00B0F0"/>
                </a:solidFill>
              </a:rPr>
              <a:t>6</a:t>
            </a:r>
            <a:r>
              <a:rPr lang="en-US" sz="2800" dirty="0" smtClean="0"/>
              <a:t> and </a:t>
            </a:r>
            <a:r>
              <a:rPr lang="en-US" sz="2800" dirty="0"/>
              <a:t>[then] have </a:t>
            </a:r>
            <a:r>
              <a:rPr lang="en-US" sz="2800" dirty="0">
                <a:solidFill>
                  <a:srgbClr val="FFFF00"/>
                </a:solidFill>
              </a:rPr>
              <a:t>fallen away</a:t>
            </a:r>
            <a:r>
              <a:rPr lang="en-US" sz="2800" dirty="0"/>
              <a:t>, it is impossible to renew them again to repentance, since they again crucify to themselves the Son of God and put Him to open shame.</a:t>
            </a:r>
            <a:endParaRPr lang="en-US" sz="2800" i="1" dirty="0"/>
          </a:p>
        </p:txBody>
      </p:sp>
      <p:sp>
        <p:nvSpPr>
          <p:cNvPr id="2" name="TextBox 1"/>
          <p:cNvSpPr txBox="1"/>
          <p:nvPr/>
        </p:nvSpPr>
        <p:spPr>
          <a:xfrm>
            <a:off x="1701800" y="1676400"/>
            <a:ext cx="7366000" cy="3970318"/>
          </a:xfrm>
          <a:prstGeom prst="rect">
            <a:avLst/>
          </a:prstGeom>
          <a:solidFill>
            <a:srgbClr val="C00000"/>
          </a:solidFill>
        </p:spPr>
        <p:txBody>
          <a:bodyPr wrap="square" rtlCol="0">
            <a:spAutoFit/>
          </a:bodyPr>
          <a:lstStyle/>
          <a:p>
            <a:r>
              <a:rPr lang="en-US" sz="2800" dirty="0" smtClean="0"/>
              <a:t>Word sense:</a:t>
            </a:r>
          </a:p>
          <a:p>
            <a:endParaRPr lang="en-US" sz="2800" dirty="0" smtClean="0"/>
          </a:p>
          <a:p>
            <a:r>
              <a:rPr lang="en-US" sz="2800" dirty="0" smtClean="0">
                <a:solidFill>
                  <a:srgbClr val="FFFF00"/>
                </a:solidFill>
              </a:rPr>
              <a:t>Literal</a:t>
            </a:r>
          </a:p>
          <a:p>
            <a:endParaRPr lang="en-US" sz="2800" dirty="0"/>
          </a:p>
          <a:p>
            <a:r>
              <a:rPr lang="en-US" sz="2800" dirty="0" smtClean="0">
                <a:solidFill>
                  <a:srgbClr val="FFFF00"/>
                </a:solidFill>
              </a:rPr>
              <a:t>Figurative</a:t>
            </a:r>
          </a:p>
          <a:p>
            <a:endParaRPr lang="en-US" sz="2800" dirty="0" smtClean="0">
              <a:solidFill>
                <a:srgbClr val="FFFF00"/>
              </a:solidFill>
            </a:endParaRPr>
          </a:p>
          <a:p>
            <a:r>
              <a:rPr lang="en-US" sz="2800" dirty="0" smtClean="0">
                <a:solidFill>
                  <a:srgbClr val="FFFF00"/>
                </a:solidFill>
              </a:rPr>
              <a:t>Technical</a:t>
            </a:r>
          </a:p>
          <a:p>
            <a:endParaRPr lang="en-US" sz="2800" dirty="0">
              <a:solidFill>
                <a:srgbClr val="FFFF00"/>
              </a:solidFill>
            </a:endParaRPr>
          </a:p>
          <a:p>
            <a:r>
              <a:rPr lang="en-US" sz="2800" dirty="0" smtClean="0">
                <a:solidFill>
                  <a:srgbClr val="FFFF00"/>
                </a:solidFill>
              </a:rPr>
              <a:t>Contextual</a:t>
            </a:r>
            <a:endParaRPr lang="en-US" sz="2800" dirty="0">
              <a:solidFill>
                <a:srgbClr val="FFFF00"/>
              </a:solidFill>
            </a:endParaRPr>
          </a:p>
        </p:txBody>
      </p:sp>
    </p:spTree>
    <p:extLst>
      <p:ext uri="{BB962C8B-B14F-4D97-AF65-F5344CB8AC3E}">
        <p14:creationId xmlns:p14="http://schemas.microsoft.com/office/powerpoint/2010/main" val="199365848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406400" y="279400"/>
            <a:ext cx="9574213" cy="838200"/>
          </a:xfrm>
        </p:spPr>
        <p:txBody>
          <a:bodyPr>
            <a:noAutofit/>
          </a:bodyPr>
          <a:lstStyle/>
          <a:p>
            <a:r>
              <a:rPr lang="en-US" sz="3200" dirty="0" smtClean="0">
                <a:solidFill>
                  <a:srgbClr val="92D050"/>
                </a:solidFill>
              </a:rPr>
              <a:t>Hebrews 6:4-6</a:t>
            </a:r>
            <a:endParaRPr lang="en-US" sz="3200" u="sng" dirty="0">
              <a:solidFill>
                <a:srgbClr val="92D050"/>
              </a:solidFill>
            </a:endParaRPr>
          </a:p>
        </p:txBody>
      </p:sp>
      <p:sp>
        <p:nvSpPr>
          <p:cNvPr id="4" name="TextBox 3"/>
          <p:cNvSpPr txBox="1"/>
          <p:nvPr/>
        </p:nvSpPr>
        <p:spPr>
          <a:xfrm>
            <a:off x="10350500" y="279400"/>
            <a:ext cx="876300" cy="584775"/>
          </a:xfrm>
          <a:prstGeom prst="rect">
            <a:avLst/>
          </a:prstGeom>
          <a:noFill/>
        </p:spPr>
        <p:txBody>
          <a:bodyPr wrap="square" rtlCol="0">
            <a:spAutoFit/>
          </a:bodyPr>
          <a:lstStyle/>
          <a:p>
            <a:pPr algn="ctr"/>
            <a:r>
              <a:rPr lang="en-US" sz="3200" b="1" dirty="0" smtClean="0">
                <a:solidFill>
                  <a:schemeClr val="bg1"/>
                </a:solidFill>
              </a:rPr>
              <a:t>21</a:t>
            </a:r>
            <a:endParaRPr lang="en-US" sz="3200" b="1" dirty="0" smtClean="0">
              <a:solidFill>
                <a:schemeClr val="bg1"/>
              </a:solidFill>
            </a:endParaRPr>
          </a:p>
        </p:txBody>
      </p:sp>
      <p:sp>
        <p:nvSpPr>
          <p:cNvPr id="5" name="TextBox 4"/>
          <p:cNvSpPr txBox="1"/>
          <p:nvPr/>
        </p:nvSpPr>
        <p:spPr>
          <a:xfrm>
            <a:off x="698500" y="1016000"/>
            <a:ext cx="9652000" cy="4832092"/>
          </a:xfrm>
          <a:prstGeom prst="rect">
            <a:avLst/>
          </a:prstGeom>
          <a:noFill/>
        </p:spPr>
        <p:txBody>
          <a:bodyPr wrap="square" rtlCol="0">
            <a:spAutoFit/>
          </a:bodyPr>
          <a:lstStyle/>
          <a:p>
            <a:r>
              <a:rPr lang="en-US" sz="2800" dirty="0" smtClean="0">
                <a:solidFill>
                  <a:srgbClr val="00B0F0"/>
                </a:solidFill>
              </a:rPr>
              <a:t>4 </a:t>
            </a:r>
            <a:r>
              <a:rPr lang="en-US" sz="2800" dirty="0" smtClean="0"/>
              <a:t>For </a:t>
            </a:r>
            <a:r>
              <a:rPr lang="en-US" sz="2800" dirty="0"/>
              <a:t>in the case of those who have once been enlightened and have tasted of the heavenly gift and have been made partakers of the Holy Spirit, </a:t>
            </a:r>
            <a:endParaRPr lang="en-US" sz="2800" dirty="0" smtClean="0"/>
          </a:p>
          <a:p>
            <a:endParaRPr lang="en-US" sz="2800" dirty="0"/>
          </a:p>
          <a:p>
            <a:r>
              <a:rPr lang="en-US" sz="2800" dirty="0" smtClean="0">
                <a:solidFill>
                  <a:srgbClr val="00B0F0"/>
                </a:solidFill>
              </a:rPr>
              <a:t>5</a:t>
            </a:r>
            <a:r>
              <a:rPr lang="en-US" sz="2800" dirty="0" smtClean="0"/>
              <a:t> and </a:t>
            </a:r>
            <a:r>
              <a:rPr lang="en-US" sz="2800" dirty="0"/>
              <a:t>have tasted the good word of God and the powers of the age to come, </a:t>
            </a:r>
            <a:endParaRPr lang="en-US" sz="2800" dirty="0" smtClean="0"/>
          </a:p>
          <a:p>
            <a:endParaRPr lang="en-US" sz="2800" dirty="0"/>
          </a:p>
          <a:p>
            <a:r>
              <a:rPr lang="en-US" sz="2800" dirty="0" smtClean="0">
                <a:solidFill>
                  <a:srgbClr val="00B0F0"/>
                </a:solidFill>
              </a:rPr>
              <a:t>6</a:t>
            </a:r>
            <a:r>
              <a:rPr lang="en-US" sz="2800" dirty="0" smtClean="0"/>
              <a:t> and </a:t>
            </a:r>
            <a:r>
              <a:rPr lang="en-US" sz="2800" dirty="0"/>
              <a:t>[then] have </a:t>
            </a:r>
            <a:r>
              <a:rPr lang="en-US" sz="2800" dirty="0">
                <a:solidFill>
                  <a:srgbClr val="FFFF00"/>
                </a:solidFill>
              </a:rPr>
              <a:t>fallen away</a:t>
            </a:r>
            <a:r>
              <a:rPr lang="en-US" sz="2800" dirty="0"/>
              <a:t>, it is impossible to renew them again to repentance, since they again crucify to themselves the Son of God and put Him to open shame.</a:t>
            </a:r>
            <a:endParaRPr lang="en-US" sz="2800" i="1" dirty="0"/>
          </a:p>
        </p:txBody>
      </p:sp>
    </p:spTree>
    <p:extLst>
      <p:ext uri="{BB962C8B-B14F-4D97-AF65-F5344CB8AC3E}">
        <p14:creationId xmlns:p14="http://schemas.microsoft.com/office/powerpoint/2010/main" val="175937857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406400" y="279400"/>
            <a:ext cx="9574213" cy="838200"/>
          </a:xfrm>
        </p:spPr>
        <p:txBody>
          <a:bodyPr>
            <a:noAutofit/>
          </a:bodyPr>
          <a:lstStyle/>
          <a:p>
            <a:r>
              <a:rPr lang="en-US" sz="3200" dirty="0" smtClean="0">
                <a:solidFill>
                  <a:srgbClr val="92D050"/>
                </a:solidFill>
              </a:rPr>
              <a:t>Hebrews 6:4-6</a:t>
            </a:r>
            <a:endParaRPr lang="en-US" sz="3200" u="sng" dirty="0">
              <a:solidFill>
                <a:srgbClr val="92D050"/>
              </a:solidFill>
            </a:endParaRPr>
          </a:p>
        </p:txBody>
      </p:sp>
      <p:sp>
        <p:nvSpPr>
          <p:cNvPr id="4" name="TextBox 3"/>
          <p:cNvSpPr txBox="1"/>
          <p:nvPr/>
        </p:nvSpPr>
        <p:spPr>
          <a:xfrm>
            <a:off x="10350500" y="279400"/>
            <a:ext cx="876300" cy="584775"/>
          </a:xfrm>
          <a:prstGeom prst="rect">
            <a:avLst/>
          </a:prstGeom>
          <a:noFill/>
        </p:spPr>
        <p:txBody>
          <a:bodyPr wrap="square" rtlCol="0">
            <a:spAutoFit/>
          </a:bodyPr>
          <a:lstStyle/>
          <a:p>
            <a:pPr algn="ctr"/>
            <a:r>
              <a:rPr lang="en-US" sz="3200" b="1" dirty="0" smtClean="0">
                <a:solidFill>
                  <a:schemeClr val="bg1"/>
                </a:solidFill>
              </a:rPr>
              <a:t>22</a:t>
            </a:r>
            <a:endParaRPr lang="en-US" sz="3200" b="1" dirty="0" smtClean="0">
              <a:solidFill>
                <a:schemeClr val="bg1"/>
              </a:solidFill>
            </a:endParaRPr>
          </a:p>
        </p:txBody>
      </p:sp>
      <p:sp>
        <p:nvSpPr>
          <p:cNvPr id="5" name="TextBox 4"/>
          <p:cNvSpPr txBox="1"/>
          <p:nvPr/>
        </p:nvSpPr>
        <p:spPr>
          <a:xfrm>
            <a:off x="698500" y="1016000"/>
            <a:ext cx="9652000" cy="4832092"/>
          </a:xfrm>
          <a:prstGeom prst="rect">
            <a:avLst/>
          </a:prstGeom>
          <a:noFill/>
        </p:spPr>
        <p:txBody>
          <a:bodyPr wrap="square" rtlCol="0">
            <a:spAutoFit/>
          </a:bodyPr>
          <a:lstStyle/>
          <a:p>
            <a:r>
              <a:rPr lang="en-US" sz="2800" dirty="0" smtClean="0">
                <a:solidFill>
                  <a:srgbClr val="00B0F0"/>
                </a:solidFill>
              </a:rPr>
              <a:t>4 </a:t>
            </a:r>
            <a:r>
              <a:rPr lang="en-US" sz="2800" dirty="0" smtClean="0"/>
              <a:t>For </a:t>
            </a:r>
            <a:r>
              <a:rPr lang="en-US" sz="2800" dirty="0"/>
              <a:t>in the case of those who have once been enlightened and have tasted of the heavenly gift and have been made partakers of the Holy Spirit, </a:t>
            </a:r>
            <a:endParaRPr lang="en-US" sz="2800" dirty="0" smtClean="0"/>
          </a:p>
          <a:p>
            <a:endParaRPr lang="en-US" sz="2800" dirty="0"/>
          </a:p>
          <a:p>
            <a:r>
              <a:rPr lang="en-US" sz="2800" dirty="0" smtClean="0">
                <a:solidFill>
                  <a:srgbClr val="00B0F0"/>
                </a:solidFill>
              </a:rPr>
              <a:t>5</a:t>
            </a:r>
            <a:r>
              <a:rPr lang="en-US" sz="2800" dirty="0" smtClean="0"/>
              <a:t> and </a:t>
            </a:r>
            <a:r>
              <a:rPr lang="en-US" sz="2800" dirty="0"/>
              <a:t>have tasted the good word of God and the powers of the age to come, </a:t>
            </a:r>
            <a:endParaRPr lang="en-US" sz="2800" dirty="0" smtClean="0"/>
          </a:p>
          <a:p>
            <a:endParaRPr lang="en-US" sz="2800" dirty="0"/>
          </a:p>
          <a:p>
            <a:r>
              <a:rPr lang="en-US" sz="2800" dirty="0" smtClean="0">
                <a:solidFill>
                  <a:srgbClr val="00B0F0"/>
                </a:solidFill>
              </a:rPr>
              <a:t>6</a:t>
            </a:r>
            <a:r>
              <a:rPr lang="en-US" sz="2800" dirty="0" smtClean="0"/>
              <a:t> and </a:t>
            </a:r>
            <a:r>
              <a:rPr lang="en-US" sz="2800" dirty="0"/>
              <a:t>[then] have </a:t>
            </a:r>
            <a:r>
              <a:rPr lang="en-US" sz="2800" dirty="0">
                <a:solidFill>
                  <a:srgbClr val="FFFF00"/>
                </a:solidFill>
              </a:rPr>
              <a:t>fallen away</a:t>
            </a:r>
            <a:r>
              <a:rPr lang="en-US" sz="2800" dirty="0"/>
              <a:t>, it is impossible to renew them again to repentance, since they again crucify to themselves the Son of God and put Him to open shame.</a:t>
            </a:r>
            <a:endParaRPr lang="en-US" sz="2800" i="1" dirty="0"/>
          </a:p>
        </p:txBody>
      </p:sp>
      <p:sp>
        <p:nvSpPr>
          <p:cNvPr id="2" name="TextBox 1"/>
          <p:cNvSpPr txBox="1"/>
          <p:nvPr/>
        </p:nvSpPr>
        <p:spPr>
          <a:xfrm>
            <a:off x="698500" y="1981200"/>
            <a:ext cx="10528300" cy="3046988"/>
          </a:xfrm>
          <a:prstGeom prst="rect">
            <a:avLst/>
          </a:prstGeom>
          <a:solidFill>
            <a:srgbClr val="C00000"/>
          </a:solidFill>
        </p:spPr>
        <p:txBody>
          <a:bodyPr wrap="square" rtlCol="0">
            <a:spAutoFit/>
          </a:bodyPr>
          <a:lstStyle/>
          <a:p>
            <a:r>
              <a:rPr lang="en-US" sz="3200" dirty="0">
                <a:latin typeface="Google Sans"/>
              </a:rPr>
              <a:t>The phrase "falling away" in Hebrews 6:6 translates the Greek verb </a:t>
            </a:r>
            <a:r>
              <a:rPr lang="en-US" sz="3200" i="1" dirty="0">
                <a:latin typeface="Google Sans"/>
              </a:rPr>
              <a:t>parapiptō</a:t>
            </a:r>
            <a:r>
              <a:rPr lang="en-US" sz="3200" dirty="0"/>
              <a:t> (παραπίπ</a:t>
            </a:r>
            <a:r>
              <a:rPr lang="en-US" sz="3200" dirty="0" err="1"/>
              <a:t>τω</a:t>
            </a:r>
            <a:r>
              <a:rPr lang="en-US" sz="3200" dirty="0"/>
              <a:t>). A more precise and accurate literal translation is </a:t>
            </a:r>
            <a:r>
              <a:rPr lang="en-US" sz="3200" b="1" dirty="0">
                <a:latin typeface="Google Sans"/>
              </a:rPr>
              <a:t>"having </a:t>
            </a:r>
            <a:r>
              <a:rPr lang="en-US" sz="3200" b="1" dirty="0">
                <a:solidFill>
                  <a:srgbClr val="FFFF00"/>
                </a:solidFill>
                <a:latin typeface="Google Sans"/>
              </a:rPr>
              <a:t>deviated</a:t>
            </a:r>
            <a:r>
              <a:rPr lang="en-US" sz="3200" b="1" dirty="0">
                <a:latin typeface="Google Sans"/>
              </a:rPr>
              <a:t>," </a:t>
            </a:r>
            <a:r>
              <a:rPr lang="en-US" sz="3200" dirty="0" smtClean="0"/>
              <a:t>or “</a:t>
            </a:r>
            <a:r>
              <a:rPr lang="en-US" sz="3200" b="1" dirty="0" smtClean="0"/>
              <a:t>having defected” </a:t>
            </a:r>
            <a:r>
              <a:rPr lang="en-US" sz="3200" dirty="0" smtClean="0"/>
              <a:t>or, </a:t>
            </a:r>
            <a:r>
              <a:rPr lang="en-US" sz="3200" b="1" dirty="0">
                <a:latin typeface="Google Sans"/>
              </a:rPr>
              <a:t>"having apostatized"</a:t>
            </a:r>
            <a:r>
              <a:rPr lang="en-US" sz="3200" dirty="0"/>
              <a:t>—denoting a willful, decisive defection from the Christian </a:t>
            </a:r>
            <a:r>
              <a:rPr lang="en-US" sz="3200" dirty="0" smtClean="0"/>
              <a:t>faith.</a:t>
            </a:r>
            <a:endParaRPr lang="en-US" sz="3200" dirty="0"/>
          </a:p>
        </p:txBody>
      </p:sp>
    </p:spTree>
    <p:extLst>
      <p:ext uri="{BB962C8B-B14F-4D97-AF65-F5344CB8AC3E}">
        <p14:creationId xmlns:p14="http://schemas.microsoft.com/office/powerpoint/2010/main" val="316283935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406400" y="279400"/>
            <a:ext cx="9574213" cy="838200"/>
          </a:xfrm>
        </p:spPr>
        <p:txBody>
          <a:bodyPr>
            <a:noAutofit/>
          </a:bodyPr>
          <a:lstStyle/>
          <a:p>
            <a:r>
              <a:rPr lang="en-US" sz="3200" dirty="0" smtClean="0">
                <a:solidFill>
                  <a:srgbClr val="92D050"/>
                </a:solidFill>
              </a:rPr>
              <a:t>Hebrews 6:6 </a:t>
            </a:r>
            <a:r>
              <a:rPr lang="en-US" sz="3200" i="1" dirty="0" smtClean="0">
                <a:solidFill>
                  <a:srgbClr val="92D050"/>
                </a:solidFill>
              </a:rPr>
              <a:t>amplified bible</a:t>
            </a:r>
            <a:endParaRPr lang="en-US" sz="3200" i="1" u="sng" dirty="0">
              <a:solidFill>
                <a:srgbClr val="92D050"/>
              </a:solidFill>
            </a:endParaRPr>
          </a:p>
        </p:txBody>
      </p:sp>
      <p:sp>
        <p:nvSpPr>
          <p:cNvPr id="4" name="TextBox 3"/>
          <p:cNvSpPr txBox="1"/>
          <p:nvPr/>
        </p:nvSpPr>
        <p:spPr>
          <a:xfrm>
            <a:off x="10350500" y="279400"/>
            <a:ext cx="876300" cy="584775"/>
          </a:xfrm>
          <a:prstGeom prst="rect">
            <a:avLst/>
          </a:prstGeom>
          <a:noFill/>
        </p:spPr>
        <p:txBody>
          <a:bodyPr wrap="square" rtlCol="0">
            <a:spAutoFit/>
          </a:bodyPr>
          <a:lstStyle/>
          <a:p>
            <a:pPr algn="ctr"/>
            <a:r>
              <a:rPr lang="en-US" sz="3200" b="1" dirty="0" smtClean="0">
                <a:solidFill>
                  <a:schemeClr val="bg1"/>
                </a:solidFill>
              </a:rPr>
              <a:t>23</a:t>
            </a:r>
            <a:endParaRPr lang="en-US" sz="3200" b="1" dirty="0" smtClean="0">
              <a:solidFill>
                <a:schemeClr val="bg1"/>
              </a:solidFill>
            </a:endParaRPr>
          </a:p>
        </p:txBody>
      </p:sp>
      <p:sp>
        <p:nvSpPr>
          <p:cNvPr id="5" name="TextBox 4"/>
          <p:cNvSpPr txBox="1"/>
          <p:nvPr/>
        </p:nvSpPr>
        <p:spPr>
          <a:xfrm>
            <a:off x="698500" y="1016000"/>
            <a:ext cx="9652000" cy="2677656"/>
          </a:xfrm>
          <a:prstGeom prst="rect">
            <a:avLst/>
          </a:prstGeom>
          <a:noFill/>
        </p:spPr>
        <p:txBody>
          <a:bodyPr wrap="square" rtlCol="0">
            <a:spAutoFit/>
          </a:bodyPr>
          <a:lstStyle/>
          <a:p>
            <a:r>
              <a:rPr lang="en-US" sz="2800" dirty="0" smtClean="0"/>
              <a:t>If </a:t>
            </a:r>
            <a:r>
              <a:rPr lang="en-US" sz="2800" dirty="0"/>
              <a:t>they then </a:t>
            </a:r>
            <a:r>
              <a:rPr lang="en-US" sz="2800" dirty="0">
                <a:solidFill>
                  <a:srgbClr val="FFFF00"/>
                </a:solidFill>
              </a:rPr>
              <a:t>deviate</a:t>
            </a:r>
            <a:r>
              <a:rPr lang="en-US" sz="2800" dirty="0"/>
              <a:t> from the faith and turn away from their allegiance—[it is impossible] to bring them back to repentance, for (because, while, as long as) they nail upon the cross the Son of God afresh [as far as they are concerned] and are holding [Him] up to contempt and shame and public disgrace. </a:t>
            </a:r>
            <a:endParaRPr lang="en-US" sz="2800" i="1" dirty="0"/>
          </a:p>
        </p:txBody>
      </p:sp>
    </p:spTree>
    <p:extLst>
      <p:ext uri="{BB962C8B-B14F-4D97-AF65-F5344CB8AC3E}">
        <p14:creationId xmlns:p14="http://schemas.microsoft.com/office/powerpoint/2010/main" val="325785358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406400" y="279400"/>
            <a:ext cx="9574213" cy="838200"/>
          </a:xfrm>
        </p:spPr>
        <p:txBody>
          <a:bodyPr>
            <a:noAutofit/>
          </a:bodyPr>
          <a:lstStyle/>
          <a:p>
            <a:r>
              <a:rPr lang="en-US" sz="3200" dirty="0" smtClean="0">
                <a:solidFill>
                  <a:srgbClr val="92D050"/>
                </a:solidFill>
              </a:rPr>
              <a:t>Parapiptō (falling away)</a:t>
            </a:r>
            <a:endParaRPr lang="en-US" sz="3200" u="sng" dirty="0">
              <a:solidFill>
                <a:srgbClr val="92D050"/>
              </a:solidFill>
            </a:endParaRPr>
          </a:p>
        </p:txBody>
      </p:sp>
      <p:sp>
        <p:nvSpPr>
          <p:cNvPr id="4" name="TextBox 3"/>
          <p:cNvSpPr txBox="1"/>
          <p:nvPr/>
        </p:nvSpPr>
        <p:spPr>
          <a:xfrm>
            <a:off x="10350500" y="279400"/>
            <a:ext cx="876300" cy="584775"/>
          </a:xfrm>
          <a:prstGeom prst="rect">
            <a:avLst/>
          </a:prstGeom>
          <a:noFill/>
        </p:spPr>
        <p:txBody>
          <a:bodyPr wrap="square" rtlCol="0">
            <a:spAutoFit/>
          </a:bodyPr>
          <a:lstStyle/>
          <a:p>
            <a:pPr algn="ctr"/>
            <a:r>
              <a:rPr lang="en-US" sz="3200" b="1" dirty="0" smtClean="0">
                <a:solidFill>
                  <a:schemeClr val="bg1"/>
                </a:solidFill>
              </a:rPr>
              <a:t>24</a:t>
            </a:r>
            <a:endParaRPr lang="en-US" sz="3200" b="1" dirty="0" smtClean="0">
              <a:solidFill>
                <a:schemeClr val="bg1"/>
              </a:solidFill>
            </a:endParaRPr>
          </a:p>
        </p:txBody>
      </p:sp>
      <p:sp>
        <p:nvSpPr>
          <p:cNvPr id="5" name="TextBox 4"/>
          <p:cNvSpPr txBox="1"/>
          <p:nvPr/>
        </p:nvSpPr>
        <p:spPr>
          <a:xfrm>
            <a:off x="698500" y="1016000"/>
            <a:ext cx="9652000" cy="5262979"/>
          </a:xfrm>
          <a:prstGeom prst="rect">
            <a:avLst/>
          </a:prstGeom>
          <a:noFill/>
        </p:spPr>
        <p:txBody>
          <a:bodyPr wrap="square" rtlCol="0">
            <a:spAutoFit/>
          </a:bodyPr>
          <a:lstStyle/>
          <a:p>
            <a:r>
              <a:rPr lang="en-US" sz="2400" b="1" u="sng" dirty="0"/>
              <a:t>Nuances of the </a:t>
            </a:r>
            <a:r>
              <a:rPr lang="en-US" sz="2400" b="1" u="sng" dirty="0" smtClean="0"/>
              <a:t>Translation </a:t>
            </a:r>
            <a:r>
              <a:rPr lang="en-US" sz="2400" dirty="0" smtClean="0"/>
              <a:t>Not </a:t>
            </a:r>
            <a:r>
              <a:rPr lang="en-US" sz="2400" dirty="0"/>
              <a:t>casual backsliding: The term does not describe a believer who temporarily succumbs to moral failure, weakness, or doubt (such as Peter's denial of Christ), who can readily be restored</a:t>
            </a:r>
            <a:r>
              <a:rPr lang="en-US" sz="2400" dirty="0" smtClean="0"/>
              <a:t>.</a:t>
            </a:r>
          </a:p>
          <a:p>
            <a:r>
              <a:rPr lang="en-US" sz="2400" b="1" u="sng" dirty="0" smtClean="0"/>
              <a:t>Deliberate </a:t>
            </a:r>
            <a:r>
              <a:rPr lang="en-US" sz="2400" b="1" u="sng" dirty="0"/>
              <a:t>defection</a:t>
            </a:r>
            <a:r>
              <a:rPr lang="en-US" sz="2400" dirty="0"/>
              <a:t>: Lexicographers and scholars emphasize that parapiptō in Hebrews 6:6 points to an active, conscious renunciation of Christ and His redemptive work, effectively equating the act to siding with those who put Jesus to open shame</a:t>
            </a:r>
            <a:r>
              <a:rPr lang="en-US" sz="2400" dirty="0" smtClean="0"/>
              <a:t>.</a:t>
            </a:r>
          </a:p>
          <a:p>
            <a:r>
              <a:rPr lang="en-US" sz="2400" b="1" u="sng" dirty="0" smtClean="0"/>
              <a:t>Historical </a:t>
            </a:r>
            <a:r>
              <a:rPr lang="en-US" sz="2400" b="1" u="sng" dirty="0"/>
              <a:t>context: </a:t>
            </a:r>
            <a:r>
              <a:rPr lang="en-US" sz="2400" dirty="0"/>
              <a:t>Many commentators note the specific danger facing the original Jewish-Christian audience was a complete turning away from the New Covenant to re-embrace the temple sacrificial system of Judaism—treating Christ’s finished cross-work as insufficient.</a:t>
            </a:r>
            <a:endParaRPr lang="en-US" sz="2400" i="1" dirty="0">
              <a:solidFill>
                <a:srgbClr val="FFC000"/>
              </a:solidFill>
            </a:endParaRPr>
          </a:p>
        </p:txBody>
      </p:sp>
    </p:spTree>
    <p:extLst>
      <p:ext uri="{BB962C8B-B14F-4D97-AF65-F5344CB8AC3E}">
        <p14:creationId xmlns:p14="http://schemas.microsoft.com/office/powerpoint/2010/main" val="364473881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406400" y="279400"/>
            <a:ext cx="9574213" cy="838200"/>
          </a:xfrm>
        </p:spPr>
        <p:txBody>
          <a:bodyPr>
            <a:noAutofit/>
          </a:bodyPr>
          <a:lstStyle/>
          <a:p>
            <a:r>
              <a:rPr lang="en-US" sz="3200" dirty="0" smtClean="0">
                <a:solidFill>
                  <a:srgbClr val="92D050"/>
                </a:solidFill>
              </a:rPr>
              <a:t>Hebrews 6:7-8</a:t>
            </a:r>
            <a:endParaRPr lang="en-US" sz="3200" u="sng" dirty="0">
              <a:solidFill>
                <a:srgbClr val="92D050"/>
              </a:solidFill>
            </a:endParaRPr>
          </a:p>
        </p:txBody>
      </p:sp>
      <p:sp>
        <p:nvSpPr>
          <p:cNvPr id="4" name="TextBox 3"/>
          <p:cNvSpPr txBox="1"/>
          <p:nvPr/>
        </p:nvSpPr>
        <p:spPr>
          <a:xfrm>
            <a:off x="10350500" y="279400"/>
            <a:ext cx="876300" cy="584775"/>
          </a:xfrm>
          <a:prstGeom prst="rect">
            <a:avLst/>
          </a:prstGeom>
          <a:noFill/>
        </p:spPr>
        <p:txBody>
          <a:bodyPr wrap="square" rtlCol="0">
            <a:spAutoFit/>
          </a:bodyPr>
          <a:lstStyle/>
          <a:p>
            <a:pPr algn="ctr"/>
            <a:r>
              <a:rPr lang="en-US" sz="3200" b="1" dirty="0" smtClean="0">
                <a:solidFill>
                  <a:schemeClr val="bg1"/>
                </a:solidFill>
              </a:rPr>
              <a:t>25</a:t>
            </a:r>
            <a:endParaRPr lang="en-US" sz="3200" b="1" dirty="0" smtClean="0">
              <a:solidFill>
                <a:schemeClr val="bg1"/>
              </a:solidFill>
            </a:endParaRPr>
          </a:p>
        </p:txBody>
      </p:sp>
      <p:sp>
        <p:nvSpPr>
          <p:cNvPr id="5" name="TextBox 4"/>
          <p:cNvSpPr txBox="1"/>
          <p:nvPr/>
        </p:nvSpPr>
        <p:spPr>
          <a:xfrm>
            <a:off x="698500" y="1016000"/>
            <a:ext cx="9652000" cy="2677656"/>
          </a:xfrm>
          <a:prstGeom prst="rect">
            <a:avLst/>
          </a:prstGeom>
          <a:noFill/>
        </p:spPr>
        <p:txBody>
          <a:bodyPr wrap="square" rtlCol="0">
            <a:spAutoFit/>
          </a:bodyPr>
          <a:lstStyle/>
          <a:p>
            <a:r>
              <a:rPr lang="en-US" sz="2800" dirty="0" smtClean="0">
                <a:solidFill>
                  <a:srgbClr val="00B0F0"/>
                </a:solidFill>
              </a:rPr>
              <a:t>7 </a:t>
            </a:r>
            <a:r>
              <a:rPr lang="en-US" sz="2800" dirty="0" smtClean="0"/>
              <a:t>For </a:t>
            </a:r>
            <a:r>
              <a:rPr lang="en-US" sz="2800" dirty="0"/>
              <a:t>ground that drinks the rain which often falls on it and brings forth vegetation useful to those for whose sake it is also tilled, receives a blessing from God; </a:t>
            </a:r>
            <a:endParaRPr lang="en-US" sz="2800" dirty="0" smtClean="0"/>
          </a:p>
          <a:p>
            <a:endParaRPr lang="en-US" sz="2800" dirty="0"/>
          </a:p>
          <a:p>
            <a:r>
              <a:rPr lang="en-US" sz="2800" dirty="0" smtClean="0">
                <a:solidFill>
                  <a:srgbClr val="00B0F0"/>
                </a:solidFill>
              </a:rPr>
              <a:t>8</a:t>
            </a:r>
            <a:r>
              <a:rPr lang="en-US" sz="2800" dirty="0" smtClean="0"/>
              <a:t> but </a:t>
            </a:r>
            <a:r>
              <a:rPr lang="en-US" sz="2800" dirty="0"/>
              <a:t>if it yields thorns and thistles, it is worthless and </a:t>
            </a:r>
            <a:r>
              <a:rPr lang="en-US" sz="2800" dirty="0">
                <a:solidFill>
                  <a:srgbClr val="FFFF00"/>
                </a:solidFill>
              </a:rPr>
              <a:t>close</a:t>
            </a:r>
            <a:r>
              <a:rPr lang="en-US" sz="2800" dirty="0"/>
              <a:t> to being cursed, and it ends up being burned.</a:t>
            </a:r>
            <a:endParaRPr lang="en-US" sz="2800" i="1" dirty="0"/>
          </a:p>
        </p:txBody>
      </p:sp>
    </p:spTree>
    <p:extLst>
      <p:ext uri="{BB962C8B-B14F-4D97-AF65-F5344CB8AC3E}">
        <p14:creationId xmlns:p14="http://schemas.microsoft.com/office/powerpoint/2010/main" val="226059335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406400" y="279400"/>
            <a:ext cx="9574213" cy="838200"/>
          </a:xfrm>
        </p:spPr>
        <p:txBody>
          <a:bodyPr>
            <a:noAutofit/>
          </a:bodyPr>
          <a:lstStyle/>
          <a:p>
            <a:r>
              <a:rPr lang="en-US" sz="3200" dirty="0" smtClean="0">
                <a:solidFill>
                  <a:srgbClr val="92D050"/>
                </a:solidFill>
              </a:rPr>
              <a:t>Hebrews 6:7-8</a:t>
            </a:r>
            <a:endParaRPr lang="en-US" sz="3200" u="sng" dirty="0">
              <a:solidFill>
                <a:srgbClr val="92D050"/>
              </a:solidFill>
            </a:endParaRPr>
          </a:p>
        </p:txBody>
      </p:sp>
      <p:sp>
        <p:nvSpPr>
          <p:cNvPr id="4" name="TextBox 3"/>
          <p:cNvSpPr txBox="1"/>
          <p:nvPr/>
        </p:nvSpPr>
        <p:spPr>
          <a:xfrm>
            <a:off x="10350500" y="279400"/>
            <a:ext cx="876300" cy="584775"/>
          </a:xfrm>
          <a:prstGeom prst="rect">
            <a:avLst/>
          </a:prstGeom>
          <a:noFill/>
        </p:spPr>
        <p:txBody>
          <a:bodyPr wrap="square" rtlCol="0">
            <a:spAutoFit/>
          </a:bodyPr>
          <a:lstStyle/>
          <a:p>
            <a:pPr algn="ctr"/>
            <a:r>
              <a:rPr lang="en-US" sz="3200" b="1" dirty="0" smtClean="0">
                <a:solidFill>
                  <a:schemeClr val="bg1"/>
                </a:solidFill>
              </a:rPr>
              <a:t>26</a:t>
            </a:r>
            <a:endParaRPr lang="en-US" sz="3200" b="1" dirty="0" smtClean="0">
              <a:solidFill>
                <a:schemeClr val="bg1"/>
              </a:solidFill>
            </a:endParaRPr>
          </a:p>
        </p:txBody>
      </p:sp>
      <p:sp>
        <p:nvSpPr>
          <p:cNvPr id="5" name="TextBox 4"/>
          <p:cNvSpPr txBox="1"/>
          <p:nvPr/>
        </p:nvSpPr>
        <p:spPr>
          <a:xfrm>
            <a:off x="698500" y="1016000"/>
            <a:ext cx="9652000" cy="2677656"/>
          </a:xfrm>
          <a:prstGeom prst="rect">
            <a:avLst/>
          </a:prstGeom>
          <a:noFill/>
        </p:spPr>
        <p:txBody>
          <a:bodyPr wrap="square" rtlCol="0">
            <a:spAutoFit/>
          </a:bodyPr>
          <a:lstStyle/>
          <a:p>
            <a:r>
              <a:rPr lang="en-US" sz="2800" dirty="0" smtClean="0">
                <a:solidFill>
                  <a:srgbClr val="00B0F0"/>
                </a:solidFill>
              </a:rPr>
              <a:t>7 </a:t>
            </a:r>
            <a:r>
              <a:rPr lang="en-US" sz="2800" dirty="0" smtClean="0"/>
              <a:t>For </a:t>
            </a:r>
            <a:r>
              <a:rPr lang="en-US" sz="2800" dirty="0"/>
              <a:t>ground that drinks the rain which often falls on it and brings forth vegetation useful to those for whose sake it is also tilled, receives a blessing from God; </a:t>
            </a:r>
            <a:endParaRPr lang="en-US" sz="2800" dirty="0" smtClean="0"/>
          </a:p>
          <a:p>
            <a:endParaRPr lang="en-US" sz="2800" dirty="0"/>
          </a:p>
          <a:p>
            <a:r>
              <a:rPr lang="en-US" sz="2800" dirty="0" smtClean="0">
                <a:solidFill>
                  <a:srgbClr val="00B0F0"/>
                </a:solidFill>
              </a:rPr>
              <a:t>8</a:t>
            </a:r>
            <a:r>
              <a:rPr lang="en-US" sz="2800" dirty="0" smtClean="0"/>
              <a:t> but </a:t>
            </a:r>
            <a:r>
              <a:rPr lang="en-US" sz="2800" dirty="0"/>
              <a:t>if it yields thorns and thistles, it is worthless and </a:t>
            </a:r>
            <a:r>
              <a:rPr lang="en-US" sz="2800" dirty="0">
                <a:solidFill>
                  <a:srgbClr val="FFFF00"/>
                </a:solidFill>
              </a:rPr>
              <a:t>close</a:t>
            </a:r>
            <a:r>
              <a:rPr lang="en-US" sz="2800" dirty="0"/>
              <a:t> to being cursed, and it ends up being burned.</a:t>
            </a:r>
            <a:endParaRPr lang="en-US" sz="2800" i="1" dirty="0"/>
          </a:p>
        </p:txBody>
      </p:sp>
      <p:sp>
        <p:nvSpPr>
          <p:cNvPr id="2" name="TextBox 1"/>
          <p:cNvSpPr txBox="1"/>
          <p:nvPr/>
        </p:nvSpPr>
        <p:spPr>
          <a:xfrm>
            <a:off x="1333500" y="864176"/>
            <a:ext cx="8647113" cy="4524315"/>
          </a:xfrm>
          <a:prstGeom prst="rect">
            <a:avLst/>
          </a:prstGeom>
          <a:solidFill>
            <a:srgbClr val="FF0000"/>
          </a:solidFill>
        </p:spPr>
        <p:txBody>
          <a:bodyPr wrap="square" rtlCol="0">
            <a:spAutoFit/>
          </a:bodyPr>
          <a:lstStyle/>
          <a:p>
            <a:r>
              <a:rPr lang="en-US" sz="3600" b="1" dirty="0" err="1" smtClean="0"/>
              <a:t>Eggus</a:t>
            </a:r>
            <a:r>
              <a:rPr lang="en-US" sz="3600" b="1" dirty="0"/>
              <a:t> </a:t>
            </a:r>
            <a:endParaRPr lang="en-US" sz="3600" b="1" dirty="0" smtClean="0"/>
          </a:p>
          <a:p>
            <a:r>
              <a:rPr lang="en-US" sz="3600" u="sng" dirty="0" smtClean="0"/>
              <a:t>Place</a:t>
            </a:r>
            <a:r>
              <a:rPr lang="en-US" sz="3600" u="sng" dirty="0"/>
              <a:t>: </a:t>
            </a:r>
            <a:r>
              <a:rPr lang="en-US" sz="3600" dirty="0"/>
              <a:t>Close by or physically near</a:t>
            </a:r>
            <a:r>
              <a:rPr lang="en-US" sz="3600" dirty="0" smtClean="0"/>
              <a:t>.</a:t>
            </a:r>
          </a:p>
          <a:p>
            <a:endParaRPr lang="en-US" sz="3600" dirty="0"/>
          </a:p>
          <a:p>
            <a:r>
              <a:rPr lang="en-US" sz="3600" u="sng" dirty="0" smtClean="0">
                <a:solidFill>
                  <a:srgbClr val="FFFF00"/>
                </a:solidFill>
              </a:rPr>
              <a:t>Time</a:t>
            </a:r>
            <a:r>
              <a:rPr lang="en-US" sz="3600" u="sng" dirty="0">
                <a:solidFill>
                  <a:srgbClr val="FFFF00"/>
                </a:solidFill>
              </a:rPr>
              <a:t>: </a:t>
            </a:r>
            <a:r>
              <a:rPr lang="en-US" sz="3600" dirty="0">
                <a:solidFill>
                  <a:srgbClr val="FFFF00"/>
                </a:solidFill>
              </a:rPr>
              <a:t>Imminent events soon to take place</a:t>
            </a:r>
            <a:r>
              <a:rPr lang="en-US" sz="3600" dirty="0" smtClean="0">
                <a:solidFill>
                  <a:srgbClr val="FFFF00"/>
                </a:solidFill>
              </a:rPr>
              <a:t>.</a:t>
            </a:r>
          </a:p>
          <a:p>
            <a:endParaRPr lang="en-US" sz="3600" dirty="0"/>
          </a:p>
          <a:p>
            <a:r>
              <a:rPr lang="en-US" sz="3600" u="sng" dirty="0" smtClean="0"/>
              <a:t>Figurative</a:t>
            </a:r>
            <a:r>
              <a:rPr lang="en-US" sz="3600" u="sng" dirty="0"/>
              <a:t>: </a:t>
            </a:r>
            <a:r>
              <a:rPr lang="en-US" sz="3600" dirty="0"/>
              <a:t>Closeness to God or spiritual relation.</a:t>
            </a:r>
          </a:p>
        </p:txBody>
      </p:sp>
    </p:spTree>
    <p:extLst>
      <p:ext uri="{BB962C8B-B14F-4D97-AF65-F5344CB8AC3E}">
        <p14:creationId xmlns:p14="http://schemas.microsoft.com/office/powerpoint/2010/main" val="176087257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406400" y="279400"/>
            <a:ext cx="9574213" cy="838200"/>
          </a:xfrm>
        </p:spPr>
        <p:txBody>
          <a:bodyPr>
            <a:noAutofit/>
          </a:bodyPr>
          <a:lstStyle/>
          <a:p>
            <a:r>
              <a:rPr lang="en-US" sz="3200" dirty="0" smtClean="0">
                <a:solidFill>
                  <a:srgbClr val="92D050"/>
                </a:solidFill>
              </a:rPr>
              <a:t>Hebrews 1:1-4</a:t>
            </a:r>
            <a:endParaRPr lang="en-US" sz="3200" u="sng" dirty="0">
              <a:solidFill>
                <a:srgbClr val="92D050"/>
              </a:solidFill>
            </a:endParaRPr>
          </a:p>
        </p:txBody>
      </p:sp>
      <p:sp>
        <p:nvSpPr>
          <p:cNvPr id="4" name="TextBox 3"/>
          <p:cNvSpPr txBox="1"/>
          <p:nvPr/>
        </p:nvSpPr>
        <p:spPr>
          <a:xfrm>
            <a:off x="10350500" y="279400"/>
            <a:ext cx="876300" cy="584775"/>
          </a:xfrm>
          <a:prstGeom prst="rect">
            <a:avLst/>
          </a:prstGeom>
          <a:noFill/>
        </p:spPr>
        <p:txBody>
          <a:bodyPr wrap="square" rtlCol="0">
            <a:spAutoFit/>
          </a:bodyPr>
          <a:lstStyle/>
          <a:p>
            <a:pPr algn="ctr"/>
            <a:r>
              <a:rPr lang="en-US" sz="3200" b="1" dirty="0" smtClean="0">
                <a:solidFill>
                  <a:schemeClr val="bg1"/>
                </a:solidFill>
              </a:rPr>
              <a:t>27</a:t>
            </a:r>
            <a:endParaRPr lang="en-US" sz="3200" b="1" dirty="0" smtClean="0">
              <a:solidFill>
                <a:schemeClr val="bg1"/>
              </a:solidFill>
            </a:endParaRPr>
          </a:p>
        </p:txBody>
      </p:sp>
      <p:sp>
        <p:nvSpPr>
          <p:cNvPr id="5" name="TextBox 4"/>
          <p:cNvSpPr txBox="1"/>
          <p:nvPr/>
        </p:nvSpPr>
        <p:spPr>
          <a:xfrm>
            <a:off x="698500" y="1016000"/>
            <a:ext cx="9652000" cy="5262979"/>
          </a:xfrm>
          <a:prstGeom prst="rect">
            <a:avLst/>
          </a:prstGeom>
          <a:noFill/>
        </p:spPr>
        <p:txBody>
          <a:bodyPr wrap="square" rtlCol="0">
            <a:spAutoFit/>
          </a:bodyPr>
          <a:lstStyle/>
          <a:p>
            <a:r>
              <a:rPr lang="en-US" sz="2400" dirty="0" smtClean="0">
                <a:solidFill>
                  <a:srgbClr val="00B0F0"/>
                </a:solidFill>
              </a:rPr>
              <a:t>1</a:t>
            </a:r>
            <a:r>
              <a:rPr lang="en-US" sz="2400" dirty="0" smtClean="0"/>
              <a:t> God</a:t>
            </a:r>
            <a:r>
              <a:rPr lang="en-US" sz="2400" dirty="0"/>
              <a:t>, after He spoke long ago to the fathers in the prophets in many portions and in many ways, </a:t>
            </a:r>
            <a:endParaRPr lang="en-US" sz="2400" dirty="0" smtClean="0"/>
          </a:p>
          <a:p>
            <a:endParaRPr lang="en-US" sz="2400" dirty="0"/>
          </a:p>
          <a:p>
            <a:r>
              <a:rPr lang="en-US" sz="2400" dirty="0" smtClean="0">
                <a:solidFill>
                  <a:srgbClr val="00B0F0"/>
                </a:solidFill>
              </a:rPr>
              <a:t>2</a:t>
            </a:r>
            <a:r>
              <a:rPr lang="en-US" sz="2400" dirty="0" smtClean="0"/>
              <a:t> in </a:t>
            </a:r>
            <a:r>
              <a:rPr lang="en-US" sz="2400" dirty="0"/>
              <a:t>these last days has spoken to us in His Son, whom He appointed heir of all things, through whom also He made the world. </a:t>
            </a:r>
            <a:endParaRPr lang="en-US" sz="2400" dirty="0" smtClean="0"/>
          </a:p>
          <a:p>
            <a:endParaRPr lang="en-US" sz="2400" dirty="0"/>
          </a:p>
          <a:p>
            <a:r>
              <a:rPr lang="en-US" sz="2400" dirty="0" smtClean="0">
                <a:solidFill>
                  <a:srgbClr val="00B0F0"/>
                </a:solidFill>
              </a:rPr>
              <a:t>3</a:t>
            </a:r>
            <a:r>
              <a:rPr lang="en-US" sz="2400" dirty="0" smtClean="0"/>
              <a:t> And </a:t>
            </a:r>
            <a:r>
              <a:rPr lang="en-US" sz="2400" dirty="0"/>
              <a:t>He is the radiance of His glory and the exact representation of His nature, and upholds all things by the word of His power. When He had made purification of sins, He sat down at the right hand of the Majesty on high, </a:t>
            </a:r>
            <a:endParaRPr lang="en-US" sz="2400" dirty="0" smtClean="0"/>
          </a:p>
          <a:p>
            <a:endParaRPr lang="en-US" sz="2400" dirty="0"/>
          </a:p>
          <a:p>
            <a:r>
              <a:rPr lang="en-US" sz="2400" dirty="0" smtClean="0">
                <a:solidFill>
                  <a:srgbClr val="00B0F0"/>
                </a:solidFill>
              </a:rPr>
              <a:t>4</a:t>
            </a:r>
            <a:r>
              <a:rPr lang="en-US" sz="2400" dirty="0" smtClean="0"/>
              <a:t> having </a:t>
            </a:r>
            <a:r>
              <a:rPr lang="en-US" sz="2400" dirty="0"/>
              <a:t>become as much better than the angels, as He has inherited a more excellent name than they.</a:t>
            </a:r>
            <a:endParaRPr lang="en-US" sz="2400" i="1" dirty="0">
              <a:solidFill>
                <a:srgbClr val="FFC000"/>
              </a:solidFill>
            </a:endParaRPr>
          </a:p>
        </p:txBody>
      </p:sp>
    </p:spTree>
    <p:extLst>
      <p:ext uri="{BB962C8B-B14F-4D97-AF65-F5344CB8AC3E}">
        <p14:creationId xmlns:p14="http://schemas.microsoft.com/office/powerpoint/2010/main" val="337969258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406400" y="279400"/>
            <a:ext cx="9574213" cy="838200"/>
          </a:xfrm>
        </p:spPr>
        <p:txBody>
          <a:bodyPr>
            <a:noAutofit/>
          </a:bodyPr>
          <a:lstStyle/>
          <a:p>
            <a:r>
              <a:rPr lang="en-US" sz="3200" dirty="0" smtClean="0">
                <a:solidFill>
                  <a:srgbClr val="92D050"/>
                </a:solidFill>
              </a:rPr>
              <a:t>Hebrews 1:5-8</a:t>
            </a:r>
            <a:endParaRPr lang="en-US" sz="3200" u="sng" dirty="0">
              <a:solidFill>
                <a:srgbClr val="92D050"/>
              </a:solidFill>
            </a:endParaRPr>
          </a:p>
        </p:txBody>
      </p:sp>
      <p:sp>
        <p:nvSpPr>
          <p:cNvPr id="4" name="TextBox 3"/>
          <p:cNvSpPr txBox="1"/>
          <p:nvPr/>
        </p:nvSpPr>
        <p:spPr>
          <a:xfrm>
            <a:off x="10350500" y="279400"/>
            <a:ext cx="876300" cy="584775"/>
          </a:xfrm>
          <a:prstGeom prst="rect">
            <a:avLst/>
          </a:prstGeom>
          <a:noFill/>
        </p:spPr>
        <p:txBody>
          <a:bodyPr wrap="square" rtlCol="0">
            <a:spAutoFit/>
          </a:bodyPr>
          <a:lstStyle/>
          <a:p>
            <a:pPr algn="ctr"/>
            <a:r>
              <a:rPr lang="en-US" sz="3200" b="1" dirty="0" smtClean="0">
                <a:solidFill>
                  <a:schemeClr val="bg1"/>
                </a:solidFill>
              </a:rPr>
              <a:t>28</a:t>
            </a:r>
            <a:endParaRPr lang="en-US" sz="3200" b="1" dirty="0" smtClean="0">
              <a:solidFill>
                <a:schemeClr val="bg1"/>
              </a:solidFill>
            </a:endParaRPr>
          </a:p>
        </p:txBody>
      </p:sp>
      <p:sp>
        <p:nvSpPr>
          <p:cNvPr id="5" name="TextBox 4"/>
          <p:cNvSpPr txBox="1"/>
          <p:nvPr/>
        </p:nvSpPr>
        <p:spPr>
          <a:xfrm>
            <a:off x="698500" y="1016000"/>
            <a:ext cx="9652000" cy="4893647"/>
          </a:xfrm>
          <a:prstGeom prst="rect">
            <a:avLst/>
          </a:prstGeom>
          <a:noFill/>
        </p:spPr>
        <p:txBody>
          <a:bodyPr wrap="square" rtlCol="0">
            <a:spAutoFit/>
          </a:bodyPr>
          <a:lstStyle/>
          <a:p>
            <a:r>
              <a:rPr lang="en-US" sz="2400" dirty="0" smtClean="0">
                <a:solidFill>
                  <a:srgbClr val="00B0F0"/>
                </a:solidFill>
              </a:rPr>
              <a:t>5</a:t>
            </a:r>
            <a:r>
              <a:rPr lang="en-US" sz="2400" dirty="0" smtClean="0"/>
              <a:t> For </a:t>
            </a:r>
            <a:r>
              <a:rPr lang="en-US" sz="2400" dirty="0"/>
              <a:t>to which of the angels did He ever say, "YOU ARE MY SON, TODAY I HAVE BEGOTTEN YOU"? And again, "I WILL BE A FATHER TO HIM AND HE SHALL BE A SON TO ME"?</a:t>
            </a:r>
          </a:p>
          <a:p>
            <a:endParaRPr lang="en-US" sz="2400" dirty="0"/>
          </a:p>
          <a:p>
            <a:r>
              <a:rPr lang="en-US" sz="2400" dirty="0" smtClean="0">
                <a:solidFill>
                  <a:srgbClr val="00B0F0"/>
                </a:solidFill>
              </a:rPr>
              <a:t>6</a:t>
            </a:r>
            <a:r>
              <a:rPr lang="en-US" sz="2400" dirty="0" smtClean="0"/>
              <a:t> And </a:t>
            </a:r>
            <a:r>
              <a:rPr lang="en-US" sz="2400" dirty="0"/>
              <a:t>when He again brings the firstborn into the world, He says, "AND LET ALL THE ANGELS OF GOD WORSHIP HIM."</a:t>
            </a:r>
          </a:p>
          <a:p>
            <a:endParaRPr lang="en-US" sz="2400" dirty="0"/>
          </a:p>
          <a:p>
            <a:r>
              <a:rPr lang="en-US" sz="2400" dirty="0" smtClean="0">
                <a:solidFill>
                  <a:srgbClr val="00B0F0"/>
                </a:solidFill>
              </a:rPr>
              <a:t>7</a:t>
            </a:r>
            <a:r>
              <a:rPr lang="en-US" sz="2400" dirty="0" smtClean="0"/>
              <a:t> And </a:t>
            </a:r>
            <a:r>
              <a:rPr lang="en-US" sz="2400" dirty="0"/>
              <a:t>of the angels He says, "WHO MAKES HIS ANGELS WINDS, AND HIS MINISTERS A FLAME OF FIRE."</a:t>
            </a:r>
          </a:p>
          <a:p>
            <a:endParaRPr lang="en-US" sz="2400" dirty="0"/>
          </a:p>
          <a:p>
            <a:r>
              <a:rPr lang="en-US" sz="2400" dirty="0" smtClean="0">
                <a:solidFill>
                  <a:srgbClr val="00B0F0"/>
                </a:solidFill>
              </a:rPr>
              <a:t>8</a:t>
            </a:r>
            <a:r>
              <a:rPr lang="en-US" sz="2400" dirty="0" smtClean="0"/>
              <a:t> But </a:t>
            </a:r>
            <a:r>
              <a:rPr lang="en-US" sz="2400" dirty="0"/>
              <a:t>of the Son [He says], "YOUR THRONE, O GOD, IS FOREVER AND EVER, AND THE RIGHTEOUS SCEPTER IS THE SCEPTER OF HIS KINGDOM.</a:t>
            </a:r>
            <a:endParaRPr lang="en-US" sz="2400" i="1" dirty="0"/>
          </a:p>
        </p:txBody>
      </p:sp>
    </p:spTree>
    <p:extLst>
      <p:ext uri="{BB962C8B-B14F-4D97-AF65-F5344CB8AC3E}">
        <p14:creationId xmlns:p14="http://schemas.microsoft.com/office/powerpoint/2010/main" val="226890558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406400" y="279400"/>
            <a:ext cx="9574213" cy="838200"/>
          </a:xfrm>
        </p:spPr>
        <p:txBody>
          <a:bodyPr>
            <a:noAutofit/>
          </a:bodyPr>
          <a:lstStyle/>
          <a:p>
            <a:r>
              <a:rPr lang="en-US" sz="3200" dirty="0" smtClean="0">
                <a:solidFill>
                  <a:srgbClr val="92D050"/>
                </a:solidFill>
              </a:rPr>
              <a:t>Hebrews 1:9-12</a:t>
            </a:r>
            <a:endParaRPr lang="en-US" sz="3200" u="sng" dirty="0">
              <a:solidFill>
                <a:srgbClr val="92D050"/>
              </a:solidFill>
            </a:endParaRPr>
          </a:p>
        </p:txBody>
      </p:sp>
      <p:sp>
        <p:nvSpPr>
          <p:cNvPr id="4" name="TextBox 3"/>
          <p:cNvSpPr txBox="1"/>
          <p:nvPr/>
        </p:nvSpPr>
        <p:spPr>
          <a:xfrm>
            <a:off x="10350500" y="279400"/>
            <a:ext cx="876300" cy="584775"/>
          </a:xfrm>
          <a:prstGeom prst="rect">
            <a:avLst/>
          </a:prstGeom>
          <a:noFill/>
        </p:spPr>
        <p:txBody>
          <a:bodyPr wrap="square" rtlCol="0">
            <a:spAutoFit/>
          </a:bodyPr>
          <a:lstStyle/>
          <a:p>
            <a:pPr algn="ctr"/>
            <a:r>
              <a:rPr lang="en-US" sz="3200" b="1" dirty="0" smtClean="0">
                <a:solidFill>
                  <a:schemeClr val="bg1"/>
                </a:solidFill>
              </a:rPr>
              <a:t>29</a:t>
            </a:r>
            <a:endParaRPr lang="en-US" sz="3200" b="1" dirty="0" smtClean="0">
              <a:solidFill>
                <a:schemeClr val="bg1"/>
              </a:solidFill>
            </a:endParaRPr>
          </a:p>
        </p:txBody>
      </p:sp>
      <p:sp>
        <p:nvSpPr>
          <p:cNvPr id="5" name="TextBox 4"/>
          <p:cNvSpPr txBox="1"/>
          <p:nvPr/>
        </p:nvSpPr>
        <p:spPr>
          <a:xfrm>
            <a:off x="698500" y="1016000"/>
            <a:ext cx="9652000" cy="5262979"/>
          </a:xfrm>
          <a:prstGeom prst="rect">
            <a:avLst/>
          </a:prstGeom>
          <a:noFill/>
        </p:spPr>
        <p:txBody>
          <a:bodyPr wrap="square" rtlCol="0">
            <a:spAutoFit/>
          </a:bodyPr>
          <a:lstStyle/>
          <a:p>
            <a:r>
              <a:rPr lang="en-US" sz="2400" dirty="0" smtClean="0">
                <a:solidFill>
                  <a:srgbClr val="00B0F0"/>
                </a:solidFill>
              </a:rPr>
              <a:t>9</a:t>
            </a:r>
            <a:r>
              <a:rPr lang="en-US" sz="2400" dirty="0" smtClean="0"/>
              <a:t> "</a:t>
            </a:r>
            <a:r>
              <a:rPr lang="en-US" sz="2400" dirty="0"/>
              <a:t>YOU HAVE LOVED RIGHTEOUSNESS AND HATED LAWLESSNESS; THEREFORE GOD, YOUR GOD, HAS ANOINTED YOU WITH THE OIL OF GLADNESS ABOVE YOUR COMPANIONS."</a:t>
            </a:r>
          </a:p>
          <a:p>
            <a:endParaRPr lang="en-US" sz="2400" dirty="0"/>
          </a:p>
          <a:p>
            <a:r>
              <a:rPr lang="en-US" sz="2400" dirty="0" smtClean="0">
                <a:solidFill>
                  <a:srgbClr val="00B0F0"/>
                </a:solidFill>
              </a:rPr>
              <a:t>10</a:t>
            </a:r>
            <a:r>
              <a:rPr lang="en-US" sz="2400" dirty="0" smtClean="0"/>
              <a:t> And</a:t>
            </a:r>
            <a:r>
              <a:rPr lang="en-US" sz="2400" dirty="0"/>
              <a:t>, "YOU, LORD, IN THE BEGINNING LAID THE FOUNDATION OF THE EARTH, AND THE HEAVENS ARE THE WORKS OF YOUR HANDS;</a:t>
            </a:r>
          </a:p>
          <a:p>
            <a:endParaRPr lang="en-US" sz="2400" dirty="0"/>
          </a:p>
          <a:p>
            <a:r>
              <a:rPr lang="en-US" sz="2400" dirty="0" smtClean="0">
                <a:solidFill>
                  <a:srgbClr val="00B0F0"/>
                </a:solidFill>
              </a:rPr>
              <a:t>11</a:t>
            </a:r>
            <a:r>
              <a:rPr lang="en-US" sz="2400" dirty="0" smtClean="0"/>
              <a:t> THEY </a:t>
            </a:r>
            <a:r>
              <a:rPr lang="en-US" sz="2400" dirty="0"/>
              <a:t>WILL PERISH, BUT YOU REMAIN; AND THEY ALL WILL BECOME OLD LIKE A GARMENT,</a:t>
            </a:r>
          </a:p>
          <a:p>
            <a:endParaRPr lang="en-US" sz="2400" dirty="0"/>
          </a:p>
          <a:p>
            <a:r>
              <a:rPr lang="en-US" sz="2400" dirty="0" smtClean="0">
                <a:solidFill>
                  <a:srgbClr val="00B0F0"/>
                </a:solidFill>
              </a:rPr>
              <a:t>12</a:t>
            </a:r>
            <a:r>
              <a:rPr lang="en-US" sz="2400" dirty="0" smtClean="0"/>
              <a:t> AND </a:t>
            </a:r>
            <a:r>
              <a:rPr lang="en-US" sz="2400" dirty="0"/>
              <a:t>LIKE A MANTLE YOU WILL ROLL THEM UP; LIKE A GARMENT THEY WILL ALSO BE CHANGED. BUT YOU ARE THE SAME, AND YOUR YEARS WILL NOT COME TO AN END."</a:t>
            </a:r>
            <a:endParaRPr lang="en-US" sz="2400" i="1" dirty="0"/>
          </a:p>
        </p:txBody>
      </p:sp>
    </p:spTree>
    <p:extLst>
      <p:ext uri="{BB962C8B-B14F-4D97-AF65-F5344CB8AC3E}">
        <p14:creationId xmlns:p14="http://schemas.microsoft.com/office/powerpoint/2010/main" val="336314648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406400" y="279400"/>
            <a:ext cx="9574213" cy="838200"/>
          </a:xfrm>
        </p:spPr>
        <p:txBody>
          <a:bodyPr>
            <a:noAutofit/>
          </a:bodyPr>
          <a:lstStyle/>
          <a:p>
            <a:r>
              <a:rPr lang="en-US" sz="3600" dirty="0" smtClean="0">
                <a:solidFill>
                  <a:srgbClr val="92D050"/>
                </a:solidFill>
              </a:rPr>
              <a:t>Who Wrote Hebrews?</a:t>
            </a:r>
            <a:endParaRPr lang="en-US" sz="2400" u="sng" dirty="0">
              <a:solidFill>
                <a:srgbClr val="92D050"/>
              </a:solidFill>
            </a:endParaRPr>
          </a:p>
        </p:txBody>
      </p:sp>
      <p:sp>
        <p:nvSpPr>
          <p:cNvPr id="4" name="TextBox 3"/>
          <p:cNvSpPr txBox="1"/>
          <p:nvPr/>
        </p:nvSpPr>
        <p:spPr>
          <a:xfrm>
            <a:off x="10350500" y="279400"/>
            <a:ext cx="876300" cy="584775"/>
          </a:xfrm>
          <a:prstGeom prst="rect">
            <a:avLst/>
          </a:prstGeom>
          <a:noFill/>
        </p:spPr>
        <p:txBody>
          <a:bodyPr wrap="square" rtlCol="0">
            <a:spAutoFit/>
          </a:bodyPr>
          <a:lstStyle/>
          <a:p>
            <a:pPr algn="ctr"/>
            <a:r>
              <a:rPr lang="en-US" sz="3200" b="1" dirty="0" smtClean="0">
                <a:solidFill>
                  <a:schemeClr val="bg1"/>
                </a:solidFill>
              </a:rPr>
              <a:t>3</a:t>
            </a:r>
            <a:endParaRPr lang="en-US" sz="3200" b="1" dirty="0" smtClean="0">
              <a:solidFill>
                <a:schemeClr val="bg1"/>
              </a:solidFill>
            </a:endParaRPr>
          </a:p>
        </p:txBody>
      </p:sp>
      <p:sp>
        <p:nvSpPr>
          <p:cNvPr id="5" name="TextBox 4"/>
          <p:cNvSpPr txBox="1"/>
          <p:nvPr/>
        </p:nvSpPr>
        <p:spPr>
          <a:xfrm>
            <a:off x="698500" y="1016000"/>
            <a:ext cx="9652000" cy="5262979"/>
          </a:xfrm>
          <a:prstGeom prst="rect">
            <a:avLst/>
          </a:prstGeom>
          <a:noFill/>
        </p:spPr>
        <p:txBody>
          <a:bodyPr wrap="square" rtlCol="0">
            <a:spAutoFit/>
          </a:bodyPr>
          <a:lstStyle/>
          <a:p>
            <a:r>
              <a:rPr lang="en-US" sz="2800" dirty="0" smtClean="0"/>
              <a:t>Who are the candidates?</a:t>
            </a:r>
          </a:p>
          <a:p>
            <a:endParaRPr lang="en-US" sz="2800" dirty="0"/>
          </a:p>
          <a:p>
            <a:r>
              <a:rPr lang="en-US" sz="2800" b="1" dirty="0" smtClean="0">
                <a:solidFill>
                  <a:srgbClr val="FFC000"/>
                </a:solidFill>
              </a:rPr>
              <a:t>Paul: </a:t>
            </a:r>
            <a:r>
              <a:rPr lang="en-US" sz="2800" dirty="0" smtClean="0"/>
              <a:t>The issue here is that while the doctrine of the epistle is in total agreement with Paul’s teachings, the style of teaching is not even close to that of Paul.</a:t>
            </a:r>
          </a:p>
          <a:p>
            <a:endParaRPr lang="en-US" sz="2800" b="1" dirty="0"/>
          </a:p>
          <a:p>
            <a:r>
              <a:rPr lang="en-US" sz="2800" dirty="0" smtClean="0"/>
              <a:t>Also, </a:t>
            </a:r>
            <a:r>
              <a:rPr lang="en-US" sz="2800" dirty="0"/>
              <a:t>while there is an epistolary </a:t>
            </a:r>
            <a:r>
              <a:rPr lang="en-US" sz="2800" dirty="0" smtClean="0"/>
              <a:t>closing</a:t>
            </a:r>
            <a:r>
              <a:rPr lang="en-US" sz="2800" dirty="0"/>
              <a:t>, there is no epistolary </a:t>
            </a:r>
            <a:r>
              <a:rPr lang="en-US" sz="2800" dirty="0" smtClean="0"/>
              <a:t>prescript. All of Paul’s letters have both.</a:t>
            </a:r>
          </a:p>
          <a:p>
            <a:endParaRPr lang="en-US" sz="2800" dirty="0"/>
          </a:p>
          <a:p>
            <a:r>
              <a:rPr lang="en-US" sz="2800" dirty="0" smtClean="0"/>
              <a:t>Since Paul wrote from about 48 AD to 66 AD, and Hebrews is dated to 60-70 AD, there is no reason to exclude his name.</a:t>
            </a:r>
            <a:endParaRPr lang="en-US" sz="2800" dirty="0"/>
          </a:p>
        </p:txBody>
      </p:sp>
    </p:spTree>
    <p:extLst>
      <p:ext uri="{BB962C8B-B14F-4D97-AF65-F5344CB8AC3E}">
        <p14:creationId xmlns:p14="http://schemas.microsoft.com/office/powerpoint/2010/main" val="44422879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406400" y="279400"/>
            <a:ext cx="9574213" cy="838200"/>
          </a:xfrm>
        </p:spPr>
        <p:txBody>
          <a:bodyPr>
            <a:noAutofit/>
          </a:bodyPr>
          <a:lstStyle/>
          <a:p>
            <a:r>
              <a:rPr lang="en-US" sz="3200" dirty="0" smtClean="0">
                <a:solidFill>
                  <a:srgbClr val="92D050"/>
                </a:solidFill>
              </a:rPr>
              <a:t>Hebrews 1:13-14</a:t>
            </a:r>
            <a:endParaRPr lang="en-US" sz="3200" u="sng" dirty="0">
              <a:solidFill>
                <a:srgbClr val="92D050"/>
              </a:solidFill>
            </a:endParaRPr>
          </a:p>
        </p:txBody>
      </p:sp>
      <p:sp>
        <p:nvSpPr>
          <p:cNvPr id="4" name="TextBox 3"/>
          <p:cNvSpPr txBox="1"/>
          <p:nvPr/>
        </p:nvSpPr>
        <p:spPr>
          <a:xfrm>
            <a:off x="10350500" y="279400"/>
            <a:ext cx="876300" cy="584775"/>
          </a:xfrm>
          <a:prstGeom prst="rect">
            <a:avLst/>
          </a:prstGeom>
          <a:noFill/>
        </p:spPr>
        <p:txBody>
          <a:bodyPr wrap="square" rtlCol="0">
            <a:spAutoFit/>
          </a:bodyPr>
          <a:lstStyle/>
          <a:p>
            <a:pPr algn="ctr"/>
            <a:r>
              <a:rPr lang="en-US" sz="3200" b="1" dirty="0" smtClean="0">
                <a:solidFill>
                  <a:schemeClr val="bg1"/>
                </a:solidFill>
              </a:rPr>
              <a:t>30</a:t>
            </a:r>
            <a:endParaRPr lang="en-US" sz="3200" b="1" dirty="0" smtClean="0">
              <a:solidFill>
                <a:schemeClr val="bg1"/>
              </a:solidFill>
            </a:endParaRPr>
          </a:p>
        </p:txBody>
      </p:sp>
      <p:sp>
        <p:nvSpPr>
          <p:cNvPr id="5" name="TextBox 4"/>
          <p:cNvSpPr txBox="1"/>
          <p:nvPr/>
        </p:nvSpPr>
        <p:spPr>
          <a:xfrm>
            <a:off x="698500" y="1016000"/>
            <a:ext cx="9652000" cy="2308324"/>
          </a:xfrm>
          <a:prstGeom prst="rect">
            <a:avLst/>
          </a:prstGeom>
          <a:noFill/>
        </p:spPr>
        <p:txBody>
          <a:bodyPr wrap="square" rtlCol="0">
            <a:spAutoFit/>
          </a:bodyPr>
          <a:lstStyle/>
          <a:p>
            <a:r>
              <a:rPr lang="en-US" sz="2400" dirty="0" smtClean="0">
                <a:solidFill>
                  <a:srgbClr val="00B0F0"/>
                </a:solidFill>
              </a:rPr>
              <a:t>13 </a:t>
            </a:r>
            <a:r>
              <a:rPr lang="en-US" sz="2400" dirty="0" smtClean="0"/>
              <a:t>But </a:t>
            </a:r>
            <a:r>
              <a:rPr lang="en-US" sz="2400" dirty="0"/>
              <a:t>to which of the angels has He ever said, "SIT AT MY RIGHT HAND, UNTIL I MAKE YOUR ENEMIES A FOOTSTOOL FOR YOUR FEET"?</a:t>
            </a:r>
          </a:p>
          <a:p>
            <a:endParaRPr lang="en-US" sz="2400" dirty="0"/>
          </a:p>
          <a:p>
            <a:r>
              <a:rPr lang="en-US" sz="2400" dirty="0" smtClean="0">
                <a:solidFill>
                  <a:srgbClr val="00B0F0"/>
                </a:solidFill>
              </a:rPr>
              <a:t>14</a:t>
            </a:r>
            <a:r>
              <a:rPr lang="en-US" sz="2400" dirty="0" smtClean="0"/>
              <a:t> Are </a:t>
            </a:r>
            <a:r>
              <a:rPr lang="en-US" sz="2400" dirty="0"/>
              <a:t>they not all ministering spirits, sent out to render service for the sake of those who will inherit salvation?</a:t>
            </a:r>
            <a:endParaRPr lang="en-US" sz="2400" i="1" dirty="0"/>
          </a:p>
        </p:txBody>
      </p:sp>
    </p:spTree>
    <p:extLst>
      <p:ext uri="{BB962C8B-B14F-4D97-AF65-F5344CB8AC3E}">
        <p14:creationId xmlns:p14="http://schemas.microsoft.com/office/powerpoint/2010/main" val="345176903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558800" y="279400"/>
            <a:ext cx="9421813" cy="838200"/>
          </a:xfrm>
        </p:spPr>
        <p:txBody>
          <a:bodyPr>
            <a:noAutofit/>
          </a:bodyPr>
          <a:lstStyle/>
          <a:p>
            <a:endParaRPr lang="en-US" sz="3600" dirty="0">
              <a:solidFill>
                <a:srgbClr val="92D050"/>
              </a:solidFill>
            </a:endParaRPr>
          </a:p>
        </p:txBody>
      </p:sp>
    </p:spTree>
    <p:extLst>
      <p:ext uri="{BB962C8B-B14F-4D97-AF65-F5344CB8AC3E}">
        <p14:creationId xmlns:p14="http://schemas.microsoft.com/office/powerpoint/2010/main" val="273780370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406400" y="279400"/>
            <a:ext cx="9574213" cy="838200"/>
          </a:xfrm>
        </p:spPr>
        <p:txBody>
          <a:bodyPr>
            <a:noAutofit/>
          </a:bodyPr>
          <a:lstStyle/>
          <a:p>
            <a:r>
              <a:rPr lang="en-US" sz="3600" dirty="0" smtClean="0">
                <a:solidFill>
                  <a:srgbClr val="92D050"/>
                </a:solidFill>
              </a:rPr>
              <a:t>Who Wrote Hebrews?</a:t>
            </a:r>
            <a:endParaRPr lang="en-US" sz="2400" u="sng" dirty="0">
              <a:solidFill>
                <a:srgbClr val="92D050"/>
              </a:solidFill>
            </a:endParaRPr>
          </a:p>
        </p:txBody>
      </p:sp>
      <p:sp>
        <p:nvSpPr>
          <p:cNvPr id="4" name="TextBox 3"/>
          <p:cNvSpPr txBox="1"/>
          <p:nvPr/>
        </p:nvSpPr>
        <p:spPr>
          <a:xfrm>
            <a:off x="10350500" y="279400"/>
            <a:ext cx="876300" cy="584775"/>
          </a:xfrm>
          <a:prstGeom prst="rect">
            <a:avLst/>
          </a:prstGeom>
          <a:noFill/>
        </p:spPr>
        <p:txBody>
          <a:bodyPr wrap="square" rtlCol="0">
            <a:spAutoFit/>
          </a:bodyPr>
          <a:lstStyle/>
          <a:p>
            <a:pPr algn="ctr"/>
            <a:r>
              <a:rPr lang="en-US" sz="3200" b="1" dirty="0">
                <a:solidFill>
                  <a:schemeClr val="bg1"/>
                </a:solidFill>
              </a:rPr>
              <a:t>4</a:t>
            </a:r>
            <a:endParaRPr lang="en-US" sz="3200" b="1" dirty="0" smtClean="0">
              <a:solidFill>
                <a:schemeClr val="bg1"/>
              </a:solidFill>
            </a:endParaRPr>
          </a:p>
        </p:txBody>
      </p:sp>
      <p:sp>
        <p:nvSpPr>
          <p:cNvPr id="5" name="TextBox 4"/>
          <p:cNvSpPr txBox="1"/>
          <p:nvPr/>
        </p:nvSpPr>
        <p:spPr>
          <a:xfrm>
            <a:off x="698500" y="1016000"/>
            <a:ext cx="9652000" cy="4832092"/>
          </a:xfrm>
          <a:prstGeom prst="rect">
            <a:avLst/>
          </a:prstGeom>
          <a:noFill/>
        </p:spPr>
        <p:txBody>
          <a:bodyPr wrap="square" rtlCol="0">
            <a:spAutoFit/>
          </a:bodyPr>
          <a:lstStyle/>
          <a:p>
            <a:r>
              <a:rPr lang="en-US" sz="2800" dirty="0" smtClean="0"/>
              <a:t>Paul’s epistolary prescript ranges from one line to seven, so this could not be a lost page missing his salutation. The exclusion is clearly intended since there is a epistolary closing.</a:t>
            </a:r>
          </a:p>
          <a:p>
            <a:endParaRPr lang="en-US" sz="2800" dirty="0" smtClean="0"/>
          </a:p>
          <a:p>
            <a:r>
              <a:rPr lang="en-US" sz="2800" dirty="0" smtClean="0">
                <a:solidFill>
                  <a:srgbClr val="FFC000"/>
                </a:solidFill>
              </a:rPr>
              <a:t>Hebrews 13</a:t>
            </a:r>
            <a:endParaRPr lang="en-US" sz="2800" dirty="0">
              <a:solidFill>
                <a:srgbClr val="FFC000"/>
              </a:solidFill>
            </a:endParaRPr>
          </a:p>
          <a:p>
            <a:r>
              <a:rPr lang="en-US" sz="2800" dirty="0" smtClean="0">
                <a:solidFill>
                  <a:srgbClr val="00B0F0"/>
                </a:solidFill>
              </a:rPr>
              <a:t>23</a:t>
            </a:r>
            <a:r>
              <a:rPr lang="en-US" sz="2800" dirty="0" smtClean="0"/>
              <a:t> </a:t>
            </a:r>
            <a:r>
              <a:rPr lang="en-US" sz="2800" dirty="0"/>
              <a:t>Know that our brother Timothy has been released</a:t>
            </a:r>
            <a:r>
              <a:rPr lang="en-US" sz="2800" dirty="0" smtClean="0"/>
              <a:t>, </a:t>
            </a:r>
            <a:r>
              <a:rPr lang="en-US" sz="2800" dirty="0" smtClean="0">
                <a:solidFill>
                  <a:srgbClr val="FF0000"/>
                </a:solidFill>
              </a:rPr>
              <a:t>(60-65 AD) </a:t>
            </a:r>
            <a:r>
              <a:rPr lang="en-US" sz="2800" dirty="0" smtClean="0"/>
              <a:t>with </a:t>
            </a:r>
            <a:r>
              <a:rPr lang="en-US" sz="2800" dirty="0"/>
              <a:t>whom, if he comes soon, I will see you. </a:t>
            </a:r>
            <a:endParaRPr lang="en-US" sz="2800" dirty="0" smtClean="0"/>
          </a:p>
          <a:p>
            <a:endParaRPr lang="en-US" sz="2800" dirty="0"/>
          </a:p>
          <a:p>
            <a:r>
              <a:rPr lang="en-US" sz="2800" dirty="0" smtClean="0">
                <a:solidFill>
                  <a:srgbClr val="00B0F0"/>
                </a:solidFill>
              </a:rPr>
              <a:t>24</a:t>
            </a:r>
            <a:r>
              <a:rPr lang="en-US" sz="2800" dirty="0" smtClean="0"/>
              <a:t> </a:t>
            </a:r>
            <a:r>
              <a:rPr lang="en-US" sz="2800" dirty="0"/>
              <a:t>Greet all of your leaders and all the </a:t>
            </a:r>
            <a:r>
              <a:rPr lang="en-US" sz="2800" dirty="0" smtClean="0"/>
              <a:t>saints</a:t>
            </a:r>
            <a:r>
              <a:rPr lang="en-US" sz="2800" dirty="0"/>
              <a:t>. Those from Italy greet you.</a:t>
            </a:r>
          </a:p>
        </p:txBody>
      </p:sp>
    </p:spTree>
    <p:extLst>
      <p:ext uri="{BB962C8B-B14F-4D97-AF65-F5344CB8AC3E}">
        <p14:creationId xmlns:p14="http://schemas.microsoft.com/office/powerpoint/2010/main" val="386181182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406400" y="279400"/>
            <a:ext cx="9574213" cy="838200"/>
          </a:xfrm>
        </p:spPr>
        <p:txBody>
          <a:bodyPr>
            <a:noAutofit/>
          </a:bodyPr>
          <a:lstStyle/>
          <a:p>
            <a:r>
              <a:rPr lang="en-US" sz="3200" dirty="0" smtClean="0">
                <a:solidFill>
                  <a:srgbClr val="92D050"/>
                </a:solidFill>
              </a:rPr>
              <a:t>Clues inside Hebrews about the author</a:t>
            </a:r>
            <a:endParaRPr lang="en-US" sz="3200" u="sng" dirty="0">
              <a:solidFill>
                <a:srgbClr val="92D050"/>
              </a:solidFill>
            </a:endParaRPr>
          </a:p>
        </p:txBody>
      </p:sp>
      <p:sp>
        <p:nvSpPr>
          <p:cNvPr id="4" name="TextBox 3"/>
          <p:cNvSpPr txBox="1"/>
          <p:nvPr/>
        </p:nvSpPr>
        <p:spPr>
          <a:xfrm>
            <a:off x="10350500" y="279400"/>
            <a:ext cx="876300" cy="584775"/>
          </a:xfrm>
          <a:prstGeom prst="rect">
            <a:avLst/>
          </a:prstGeom>
          <a:noFill/>
        </p:spPr>
        <p:txBody>
          <a:bodyPr wrap="square" rtlCol="0">
            <a:spAutoFit/>
          </a:bodyPr>
          <a:lstStyle/>
          <a:p>
            <a:pPr algn="ctr"/>
            <a:r>
              <a:rPr lang="en-US" sz="3200" b="1" dirty="0">
                <a:solidFill>
                  <a:schemeClr val="bg1"/>
                </a:solidFill>
              </a:rPr>
              <a:t>5</a:t>
            </a:r>
            <a:endParaRPr lang="en-US" sz="3200" b="1" dirty="0" smtClean="0">
              <a:solidFill>
                <a:schemeClr val="bg1"/>
              </a:solidFill>
            </a:endParaRPr>
          </a:p>
        </p:txBody>
      </p:sp>
      <p:sp>
        <p:nvSpPr>
          <p:cNvPr id="5" name="TextBox 4"/>
          <p:cNvSpPr txBox="1"/>
          <p:nvPr/>
        </p:nvSpPr>
        <p:spPr>
          <a:xfrm>
            <a:off x="698500" y="1016000"/>
            <a:ext cx="9652000" cy="3108543"/>
          </a:xfrm>
          <a:prstGeom prst="rect">
            <a:avLst/>
          </a:prstGeom>
          <a:noFill/>
        </p:spPr>
        <p:txBody>
          <a:bodyPr wrap="square" rtlCol="0">
            <a:spAutoFit/>
          </a:bodyPr>
          <a:lstStyle/>
          <a:p>
            <a:r>
              <a:rPr lang="en-US" sz="2800" b="1" u="sng" dirty="0" smtClean="0"/>
              <a:t>Hebrews 13</a:t>
            </a:r>
          </a:p>
          <a:p>
            <a:endParaRPr lang="en-US" sz="2800" dirty="0"/>
          </a:p>
          <a:p>
            <a:r>
              <a:rPr lang="en-US" sz="2800" dirty="0">
                <a:solidFill>
                  <a:srgbClr val="00B0F0"/>
                </a:solidFill>
              </a:rPr>
              <a:t>22</a:t>
            </a:r>
            <a:r>
              <a:rPr lang="en-US" sz="2800" dirty="0"/>
              <a:t> But I urge you, brothers and sisters, </a:t>
            </a:r>
            <a:r>
              <a:rPr lang="en-US" sz="2800" dirty="0" smtClean="0"/>
              <a:t>listen </a:t>
            </a:r>
            <a:r>
              <a:rPr lang="en-US" sz="2800" dirty="0"/>
              <a:t>patiently to </a:t>
            </a:r>
            <a:r>
              <a:rPr lang="en-US" sz="2800" dirty="0" smtClean="0"/>
              <a:t>this </a:t>
            </a:r>
            <a:r>
              <a:rPr lang="en-US" sz="2800" dirty="0"/>
              <a:t>word of exhortation, for I have written to you briefly</a:t>
            </a:r>
            <a:r>
              <a:rPr lang="en-US" sz="2800" dirty="0" smtClean="0"/>
              <a:t>.</a:t>
            </a:r>
          </a:p>
          <a:p>
            <a:endParaRPr lang="en-US" sz="2800" dirty="0"/>
          </a:p>
          <a:p>
            <a:r>
              <a:rPr lang="en-US" sz="2800" dirty="0" smtClean="0"/>
              <a:t>Briefly?</a:t>
            </a:r>
            <a:endParaRPr lang="en-US" sz="2800" dirty="0"/>
          </a:p>
        </p:txBody>
      </p:sp>
    </p:spTree>
    <p:extLst>
      <p:ext uri="{BB962C8B-B14F-4D97-AF65-F5344CB8AC3E}">
        <p14:creationId xmlns:p14="http://schemas.microsoft.com/office/powerpoint/2010/main" val="342200072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406400" y="279400"/>
            <a:ext cx="9574213" cy="838200"/>
          </a:xfrm>
        </p:spPr>
        <p:txBody>
          <a:bodyPr>
            <a:noAutofit/>
          </a:bodyPr>
          <a:lstStyle/>
          <a:p>
            <a:r>
              <a:rPr lang="en-US" sz="3200" dirty="0" smtClean="0">
                <a:solidFill>
                  <a:srgbClr val="92D050"/>
                </a:solidFill>
              </a:rPr>
              <a:t>Brief? is it?</a:t>
            </a:r>
            <a:endParaRPr lang="en-US" sz="3200" u="sng" dirty="0">
              <a:solidFill>
                <a:srgbClr val="92D050"/>
              </a:solidFill>
            </a:endParaRPr>
          </a:p>
        </p:txBody>
      </p:sp>
      <p:sp>
        <p:nvSpPr>
          <p:cNvPr id="4" name="TextBox 3"/>
          <p:cNvSpPr txBox="1"/>
          <p:nvPr/>
        </p:nvSpPr>
        <p:spPr>
          <a:xfrm>
            <a:off x="10350500" y="279400"/>
            <a:ext cx="876300" cy="584775"/>
          </a:xfrm>
          <a:prstGeom prst="rect">
            <a:avLst/>
          </a:prstGeom>
          <a:noFill/>
        </p:spPr>
        <p:txBody>
          <a:bodyPr wrap="square" rtlCol="0">
            <a:spAutoFit/>
          </a:bodyPr>
          <a:lstStyle/>
          <a:p>
            <a:pPr algn="ctr"/>
            <a:r>
              <a:rPr lang="en-US" sz="3200" b="1" dirty="0">
                <a:solidFill>
                  <a:schemeClr val="bg1"/>
                </a:solidFill>
              </a:rPr>
              <a:t>6</a:t>
            </a:r>
            <a:endParaRPr lang="en-US" sz="3200" b="1" dirty="0" smtClean="0">
              <a:solidFill>
                <a:schemeClr val="bg1"/>
              </a:solidFill>
            </a:endParaRPr>
          </a:p>
        </p:txBody>
      </p:sp>
      <p:sp>
        <p:nvSpPr>
          <p:cNvPr id="5" name="TextBox 4"/>
          <p:cNvSpPr txBox="1"/>
          <p:nvPr/>
        </p:nvSpPr>
        <p:spPr>
          <a:xfrm>
            <a:off x="698500" y="1016000"/>
            <a:ext cx="9652000" cy="3108543"/>
          </a:xfrm>
          <a:prstGeom prst="rect">
            <a:avLst/>
          </a:prstGeom>
          <a:noFill/>
        </p:spPr>
        <p:txBody>
          <a:bodyPr wrap="square" rtlCol="0">
            <a:spAutoFit/>
          </a:bodyPr>
          <a:lstStyle/>
          <a:p>
            <a:r>
              <a:rPr lang="en-US" sz="2800" dirty="0"/>
              <a:t>Extant letters on papyrus range from 18 to 209 words, averaging 87.   </a:t>
            </a:r>
            <a:endParaRPr lang="en-US" sz="2800" dirty="0" smtClean="0"/>
          </a:p>
          <a:p>
            <a:endParaRPr lang="en-US" sz="2800" dirty="0"/>
          </a:p>
          <a:p>
            <a:r>
              <a:rPr lang="en-US" sz="2800" dirty="0" smtClean="0"/>
              <a:t>The </a:t>
            </a:r>
            <a:r>
              <a:rPr lang="en-US" sz="2800" dirty="0"/>
              <a:t>letters of Cicero do not exceed 2,530 words, averaging </a:t>
            </a:r>
            <a:r>
              <a:rPr lang="en-US" sz="2800" dirty="0" smtClean="0"/>
              <a:t>295</a:t>
            </a:r>
          </a:p>
          <a:p>
            <a:r>
              <a:rPr lang="en-US" sz="2800" dirty="0" smtClean="0"/>
              <a:t>Those </a:t>
            </a:r>
            <a:r>
              <a:rPr lang="en-US" sz="2800" dirty="0"/>
              <a:t>of Seneca do not exceed 4,134 words, averaging 995.</a:t>
            </a:r>
            <a:endParaRPr lang="en-US" sz="2800" dirty="0">
              <a:solidFill>
                <a:srgbClr val="FFFF00"/>
              </a:solidFill>
            </a:endParaRPr>
          </a:p>
        </p:txBody>
      </p:sp>
    </p:spTree>
    <p:extLst>
      <p:ext uri="{BB962C8B-B14F-4D97-AF65-F5344CB8AC3E}">
        <p14:creationId xmlns:p14="http://schemas.microsoft.com/office/powerpoint/2010/main" val="255637626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406400" y="279400"/>
            <a:ext cx="9574213" cy="838200"/>
          </a:xfrm>
        </p:spPr>
        <p:txBody>
          <a:bodyPr>
            <a:noAutofit/>
          </a:bodyPr>
          <a:lstStyle/>
          <a:p>
            <a:r>
              <a:rPr lang="en-US" sz="3200" dirty="0" smtClean="0">
                <a:solidFill>
                  <a:srgbClr val="92D050"/>
                </a:solidFill>
              </a:rPr>
              <a:t>Brief? the facts</a:t>
            </a:r>
            <a:endParaRPr lang="en-US" sz="3200" u="sng" dirty="0">
              <a:solidFill>
                <a:srgbClr val="92D050"/>
              </a:solidFill>
            </a:endParaRPr>
          </a:p>
        </p:txBody>
      </p:sp>
      <p:sp>
        <p:nvSpPr>
          <p:cNvPr id="4" name="TextBox 3"/>
          <p:cNvSpPr txBox="1"/>
          <p:nvPr/>
        </p:nvSpPr>
        <p:spPr>
          <a:xfrm>
            <a:off x="10350500" y="279400"/>
            <a:ext cx="876300" cy="584775"/>
          </a:xfrm>
          <a:prstGeom prst="rect">
            <a:avLst/>
          </a:prstGeom>
          <a:noFill/>
        </p:spPr>
        <p:txBody>
          <a:bodyPr wrap="square" rtlCol="0">
            <a:spAutoFit/>
          </a:bodyPr>
          <a:lstStyle/>
          <a:p>
            <a:pPr algn="ctr"/>
            <a:r>
              <a:rPr lang="en-US" sz="3200" b="1" dirty="0">
                <a:solidFill>
                  <a:schemeClr val="bg1"/>
                </a:solidFill>
              </a:rPr>
              <a:t>7</a:t>
            </a:r>
            <a:endParaRPr lang="en-US" sz="3200" b="1" dirty="0" smtClean="0">
              <a:solidFill>
                <a:schemeClr val="bg1"/>
              </a:solidFill>
            </a:endParaRPr>
          </a:p>
        </p:txBody>
      </p:sp>
      <p:sp>
        <p:nvSpPr>
          <p:cNvPr id="5" name="TextBox 4"/>
          <p:cNvSpPr txBox="1"/>
          <p:nvPr/>
        </p:nvSpPr>
        <p:spPr>
          <a:xfrm>
            <a:off x="698500" y="1016000"/>
            <a:ext cx="9652000" cy="4832092"/>
          </a:xfrm>
          <a:prstGeom prst="rect">
            <a:avLst/>
          </a:prstGeom>
          <a:noFill/>
        </p:spPr>
        <p:txBody>
          <a:bodyPr wrap="square" rtlCol="0">
            <a:spAutoFit/>
          </a:bodyPr>
          <a:lstStyle/>
          <a:p>
            <a:r>
              <a:rPr lang="en-US" sz="2800" b="1" u="sng" dirty="0"/>
              <a:t>EPISTLE APPROXIMATE NUMBER OF WORDS (KJV)   </a:t>
            </a:r>
            <a:r>
              <a:rPr lang="en-US" sz="2800" dirty="0"/>
              <a:t>Romans </a:t>
            </a:r>
            <a:r>
              <a:rPr lang="en-US" sz="2800" dirty="0" smtClean="0"/>
              <a:t>9,400 </a:t>
            </a:r>
          </a:p>
          <a:p>
            <a:r>
              <a:rPr lang="en-US" sz="2800" dirty="0" smtClean="0"/>
              <a:t>I Corinthians 9,500</a:t>
            </a:r>
          </a:p>
          <a:p>
            <a:r>
              <a:rPr lang="en-US" sz="2800" dirty="0"/>
              <a:t>II Corinthians </a:t>
            </a:r>
            <a:r>
              <a:rPr lang="en-US" sz="2800" dirty="0" smtClean="0"/>
              <a:t>6,100</a:t>
            </a:r>
          </a:p>
          <a:p>
            <a:r>
              <a:rPr lang="en-US" sz="2800" dirty="0" smtClean="0"/>
              <a:t>Galatians 3,100 </a:t>
            </a:r>
          </a:p>
          <a:p>
            <a:r>
              <a:rPr lang="en-US" sz="2800" dirty="0" smtClean="0"/>
              <a:t>Ephesians 3,000 </a:t>
            </a:r>
          </a:p>
          <a:p>
            <a:r>
              <a:rPr lang="en-US" sz="2800" dirty="0" smtClean="0"/>
              <a:t>Philippians 2,000</a:t>
            </a:r>
          </a:p>
          <a:p>
            <a:r>
              <a:rPr lang="en-US" sz="2800" dirty="0" smtClean="0"/>
              <a:t>Colossians 2,000 </a:t>
            </a:r>
          </a:p>
          <a:p>
            <a:r>
              <a:rPr lang="en-US" sz="2800" dirty="0" smtClean="0"/>
              <a:t>I </a:t>
            </a:r>
            <a:r>
              <a:rPr lang="en-US" sz="2800" dirty="0"/>
              <a:t>Thessalonians </a:t>
            </a:r>
            <a:r>
              <a:rPr lang="en-US" sz="2800" dirty="0" smtClean="0"/>
              <a:t>1,900 </a:t>
            </a:r>
          </a:p>
          <a:p>
            <a:r>
              <a:rPr lang="en-US" sz="2800" dirty="0" smtClean="0"/>
              <a:t>II </a:t>
            </a:r>
            <a:r>
              <a:rPr lang="en-US" sz="2800" dirty="0"/>
              <a:t>Thessalonians </a:t>
            </a:r>
            <a:r>
              <a:rPr lang="en-US" sz="2800" dirty="0" smtClean="0"/>
              <a:t>1,000 </a:t>
            </a:r>
          </a:p>
          <a:p>
            <a:r>
              <a:rPr lang="en-US" sz="2800" dirty="0" smtClean="0"/>
              <a:t>I </a:t>
            </a:r>
            <a:r>
              <a:rPr lang="en-US" sz="2800" dirty="0"/>
              <a:t>Timothy </a:t>
            </a:r>
            <a:r>
              <a:rPr lang="en-US" sz="2800" dirty="0" smtClean="0"/>
              <a:t>2,300 </a:t>
            </a:r>
            <a:r>
              <a:rPr lang="en-US" sz="2800" dirty="0"/>
              <a:t>II Timothy </a:t>
            </a:r>
            <a:r>
              <a:rPr lang="en-US" sz="2800" dirty="0" smtClean="0"/>
              <a:t>1,700 </a:t>
            </a:r>
            <a:r>
              <a:rPr lang="en-US" sz="2800" dirty="0"/>
              <a:t>Titus 900 Philemon </a:t>
            </a:r>
            <a:r>
              <a:rPr lang="en-US" sz="2800" dirty="0" smtClean="0"/>
              <a:t>450</a:t>
            </a:r>
            <a:endParaRPr lang="en-US" sz="2800" dirty="0">
              <a:solidFill>
                <a:srgbClr val="FFFF00"/>
              </a:solidFill>
            </a:endParaRPr>
          </a:p>
        </p:txBody>
      </p:sp>
    </p:spTree>
    <p:extLst>
      <p:ext uri="{BB962C8B-B14F-4D97-AF65-F5344CB8AC3E}">
        <p14:creationId xmlns:p14="http://schemas.microsoft.com/office/powerpoint/2010/main" val="275070930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406400" y="279400"/>
            <a:ext cx="9574213" cy="838200"/>
          </a:xfrm>
        </p:spPr>
        <p:txBody>
          <a:bodyPr>
            <a:noAutofit/>
          </a:bodyPr>
          <a:lstStyle/>
          <a:p>
            <a:r>
              <a:rPr lang="en-US" sz="3200" dirty="0" smtClean="0">
                <a:solidFill>
                  <a:srgbClr val="92D050"/>
                </a:solidFill>
              </a:rPr>
              <a:t>Brief? Not hardly!</a:t>
            </a:r>
            <a:endParaRPr lang="en-US" sz="3200" u="sng" dirty="0">
              <a:solidFill>
                <a:srgbClr val="92D050"/>
              </a:solidFill>
            </a:endParaRPr>
          </a:p>
        </p:txBody>
      </p:sp>
      <p:sp>
        <p:nvSpPr>
          <p:cNvPr id="4" name="TextBox 3"/>
          <p:cNvSpPr txBox="1"/>
          <p:nvPr/>
        </p:nvSpPr>
        <p:spPr>
          <a:xfrm>
            <a:off x="10350500" y="279400"/>
            <a:ext cx="876300" cy="584775"/>
          </a:xfrm>
          <a:prstGeom prst="rect">
            <a:avLst/>
          </a:prstGeom>
          <a:noFill/>
        </p:spPr>
        <p:txBody>
          <a:bodyPr wrap="square" rtlCol="0">
            <a:spAutoFit/>
          </a:bodyPr>
          <a:lstStyle/>
          <a:p>
            <a:pPr algn="ctr"/>
            <a:r>
              <a:rPr lang="en-US" sz="3200" b="1" dirty="0" smtClean="0">
                <a:solidFill>
                  <a:schemeClr val="bg1"/>
                </a:solidFill>
              </a:rPr>
              <a:t>8</a:t>
            </a:r>
            <a:endParaRPr lang="en-US" sz="3200" b="1" dirty="0" smtClean="0">
              <a:solidFill>
                <a:schemeClr val="bg1"/>
              </a:solidFill>
            </a:endParaRPr>
          </a:p>
        </p:txBody>
      </p:sp>
      <p:sp>
        <p:nvSpPr>
          <p:cNvPr id="5" name="TextBox 4"/>
          <p:cNvSpPr txBox="1"/>
          <p:nvPr/>
        </p:nvSpPr>
        <p:spPr>
          <a:xfrm>
            <a:off x="698500" y="1016000"/>
            <a:ext cx="9652000" cy="5262979"/>
          </a:xfrm>
          <a:prstGeom prst="rect">
            <a:avLst/>
          </a:prstGeom>
          <a:noFill/>
        </p:spPr>
        <p:txBody>
          <a:bodyPr wrap="square" rtlCol="0">
            <a:spAutoFit/>
          </a:bodyPr>
          <a:lstStyle/>
          <a:p>
            <a:r>
              <a:rPr lang="en-US" sz="2800" b="1" u="sng" dirty="0"/>
              <a:t>EPISTLE APPROXIMATE NUMBER OF WORDS (KJV)   </a:t>
            </a:r>
            <a:r>
              <a:rPr lang="en-US" sz="2800" dirty="0"/>
              <a:t>Romans </a:t>
            </a:r>
            <a:r>
              <a:rPr lang="en-US" sz="2800" dirty="0" smtClean="0"/>
              <a:t>9,400 </a:t>
            </a:r>
          </a:p>
          <a:p>
            <a:r>
              <a:rPr lang="en-US" sz="2800" dirty="0" smtClean="0"/>
              <a:t>I Corinthians 9,500</a:t>
            </a:r>
          </a:p>
          <a:p>
            <a:r>
              <a:rPr lang="en-US" sz="2800" dirty="0"/>
              <a:t>II Corinthians </a:t>
            </a:r>
            <a:r>
              <a:rPr lang="en-US" sz="2800" dirty="0" smtClean="0"/>
              <a:t>6,100</a:t>
            </a:r>
          </a:p>
          <a:p>
            <a:r>
              <a:rPr lang="en-US" sz="2800" dirty="0" smtClean="0"/>
              <a:t>Galatians 3,100 </a:t>
            </a:r>
          </a:p>
          <a:p>
            <a:r>
              <a:rPr lang="en-US" sz="2800" dirty="0" smtClean="0"/>
              <a:t>Ephesians 3,000 </a:t>
            </a:r>
          </a:p>
          <a:p>
            <a:r>
              <a:rPr lang="en-US" sz="2800" dirty="0" smtClean="0"/>
              <a:t>Philippians 2,000</a:t>
            </a:r>
          </a:p>
          <a:p>
            <a:r>
              <a:rPr lang="en-US" sz="2800" dirty="0" smtClean="0"/>
              <a:t>Colossians 2,000 </a:t>
            </a:r>
          </a:p>
          <a:p>
            <a:r>
              <a:rPr lang="en-US" sz="2800" dirty="0" smtClean="0"/>
              <a:t>I </a:t>
            </a:r>
            <a:r>
              <a:rPr lang="en-US" sz="2800" dirty="0"/>
              <a:t>Thessalonians </a:t>
            </a:r>
            <a:r>
              <a:rPr lang="en-US" sz="2800" dirty="0" smtClean="0"/>
              <a:t>1,900 </a:t>
            </a:r>
          </a:p>
          <a:p>
            <a:r>
              <a:rPr lang="en-US" sz="2800" dirty="0" smtClean="0"/>
              <a:t>II </a:t>
            </a:r>
            <a:r>
              <a:rPr lang="en-US" sz="2800" dirty="0"/>
              <a:t>Thessalonians </a:t>
            </a:r>
            <a:r>
              <a:rPr lang="en-US" sz="2800" dirty="0" smtClean="0"/>
              <a:t>1,000 </a:t>
            </a:r>
          </a:p>
          <a:p>
            <a:r>
              <a:rPr lang="en-US" sz="2800" dirty="0" smtClean="0"/>
              <a:t>I </a:t>
            </a:r>
            <a:r>
              <a:rPr lang="en-US" sz="2800" dirty="0"/>
              <a:t>Timothy </a:t>
            </a:r>
            <a:r>
              <a:rPr lang="en-US" sz="2800" dirty="0" smtClean="0"/>
              <a:t>2,300 </a:t>
            </a:r>
            <a:r>
              <a:rPr lang="en-US" sz="2800" dirty="0"/>
              <a:t>II Timothy </a:t>
            </a:r>
            <a:r>
              <a:rPr lang="en-US" sz="2800" dirty="0" smtClean="0"/>
              <a:t>1,700 </a:t>
            </a:r>
            <a:r>
              <a:rPr lang="en-US" sz="2800" dirty="0"/>
              <a:t>Titus 900 Philemon 450 </a:t>
            </a:r>
            <a:r>
              <a:rPr lang="en-US" sz="2800" dirty="0">
                <a:solidFill>
                  <a:srgbClr val="00B0F0"/>
                </a:solidFill>
              </a:rPr>
              <a:t>Average: 3,335 </a:t>
            </a:r>
            <a:r>
              <a:rPr lang="en-US" sz="2800" dirty="0">
                <a:solidFill>
                  <a:srgbClr val="FFFF00"/>
                </a:solidFill>
              </a:rPr>
              <a:t>Hebrews: 6,900</a:t>
            </a:r>
          </a:p>
        </p:txBody>
      </p:sp>
    </p:spTree>
    <p:extLst>
      <p:ext uri="{BB962C8B-B14F-4D97-AF65-F5344CB8AC3E}">
        <p14:creationId xmlns:p14="http://schemas.microsoft.com/office/powerpoint/2010/main" val="231728203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406400" y="279400"/>
            <a:ext cx="9574213" cy="838200"/>
          </a:xfrm>
        </p:spPr>
        <p:txBody>
          <a:bodyPr>
            <a:noAutofit/>
          </a:bodyPr>
          <a:lstStyle/>
          <a:p>
            <a:r>
              <a:rPr lang="en-US" sz="3200" dirty="0" smtClean="0">
                <a:solidFill>
                  <a:srgbClr val="92D050"/>
                </a:solidFill>
              </a:rPr>
              <a:t>Clues inside Hebrews about the author</a:t>
            </a:r>
            <a:endParaRPr lang="en-US" sz="3200" u="sng" dirty="0">
              <a:solidFill>
                <a:srgbClr val="92D050"/>
              </a:solidFill>
            </a:endParaRPr>
          </a:p>
        </p:txBody>
      </p:sp>
      <p:sp>
        <p:nvSpPr>
          <p:cNvPr id="4" name="TextBox 3"/>
          <p:cNvSpPr txBox="1"/>
          <p:nvPr/>
        </p:nvSpPr>
        <p:spPr>
          <a:xfrm>
            <a:off x="10350500" y="279400"/>
            <a:ext cx="876300" cy="584775"/>
          </a:xfrm>
          <a:prstGeom prst="rect">
            <a:avLst/>
          </a:prstGeom>
          <a:noFill/>
        </p:spPr>
        <p:txBody>
          <a:bodyPr wrap="square" rtlCol="0">
            <a:spAutoFit/>
          </a:bodyPr>
          <a:lstStyle/>
          <a:p>
            <a:pPr algn="ctr"/>
            <a:r>
              <a:rPr lang="en-US" sz="3200" b="1" dirty="0" smtClean="0">
                <a:solidFill>
                  <a:schemeClr val="bg1"/>
                </a:solidFill>
              </a:rPr>
              <a:t>9</a:t>
            </a:r>
            <a:endParaRPr lang="en-US" sz="3200" b="1" dirty="0" smtClean="0">
              <a:solidFill>
                <a:schemeClr val="bg1"/>
              </a:solidFill>
            </a:endParaRPr>
          </a:p>
        </p:txBody>
      </p:sp>
      <p:sp>
        <p:nvSpPr>
          <p:cNvPr id="5" name="TextBox 4"/>
          <p:cNvSpPr txBox="1"/>
          <p:nvPr/>
        </p:nvSpPr>
        <p:spPr>
          <a:xfrm>
            <a:off x="698500" y="1016000"/>
            <a:ext cx="9652000" cy="2308324"/>
          </a:xfrm>
          <a:prstGeom prst="rect">
            <a:avLst/>
          </a:prstGeom>
          <a:noFill/>
        </p:spPr>
        <p:txBody>
          <a:bodyPr wrap="square" rtlCol="0">
            <a:spAutoFit/>
          </a:bodyPr>
          <a:lstStyle/>
          <a:p>
            <a:r>
              <a:rPr lang="en-US" sz="2400" dirty="0"/>
              <a:t>To understand Hebrews 13:22 we must consider the Greek word ἐπ</a:t>
            </a:r>
            <a:r>
              <a:rPr lang="en-US" sz="2400" dirty="0" err="1"/>
              <a:t>ιστἑλλo</a:t>
            </a:r>
            <a:r>
              <a:rPr lang="en-US" sz="2400" dirty="0"/>
              <a:t> </a:t>
            </a:r>
            <a:r>
              <a:rPr lang="en-US" sz="2400" dirty="0" smtClean="0">
                <a:solidFill>
                  <a:srgbClr val="FFC000"/>
                </a:solidFill>
              </a:rPr>
              <a:t>(epistallo)</a:t>
            </a:r>
            <a:r>
              <a:rPr lang="en-US" sz="2400" dirty="0" smtClean="0"/>
              <a:t>“to </a:t>
            </a:r>
            <a:r>
              <a:rPr lang="en-US" sz="2400" dirty="0"/>
              <a:t>send a message in writing” and the alternative meaning “to enjoin or command.” To say the author “wrote briefly” is a proper translation, but </a:t>
            </a:r>
            <a:r>
              <a:rPr lang="en-US" sz="2400" dirty="0" smtClean="0"/>
              <a:t>that is a </a:t>
            </a:r>
            <a:r>
              <a:rPr lang="en-US" sz="2400" dirty="0"/>
              <a:t>problem. Linguistically, the meaning “to enjoin or command” is equally defensible. </a:t>
            </a:r>
          </a:p>
        </p:txBody>
      </p:sp>
    </p:spTree>
    <p:extLst>
      <p:ext uri="{BB962C8B-B14F-4D97-AF65-F5344CB8AC3E}">
        <p14:creationId xmlns:p14="http://schemas.microsoft.com/office/powerpoint/2010/main" val="132772243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
      <a:majorFont>
        <a:latin typeface="Century Gothic"/>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docProps/app.xml><?xml version="1.0" encoding="utf-8"?>
<Properties xmlns="http://schemas.openxmlformats.org/officeDocument/2006/extended-properties" xmlns:vt="http://schemas.openxmlformats.org/officeDocument/2006/docPropsVTypes">
  <Template>Ion</Template>
  <TotalTime>258733</TotalTime>
  <Words>2453</Words>
  <Application>Microsoft Office PowerPoint</Application>
  <PresentationFormat>Widescreen</PresentationFormat>
  <Paragraphs>204</Paragraphs>
  <Slides>31</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31</vt:i4>
      </vt:variant>
    </vt:vector>
  </HeadingPairs>
  <TitlesOfParts>
    <vt:vector size="37" baseType="lpstr">
      <vt:lpstr>Algerian</vt:lpstr>
      <vt:lpstr>Arial</vt:lpstr>
      <vt:lpstr>Century Gothic</vt:lpstr>
      <vt:lpstr>Google Sans</vt:lpstr>
      <vt:lpstr>Wingdings 3</vt:lpstr>
      <vt:lpstr>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spots kmvl.net</dc:creator>
  <cp:lastModifiedBy>spots kmvl.net</cp:lastModifiedBy>
  <cp:revision>1010</cp:revision>
  <dcterms:created xsi:type="dcterms:W3CDTF">2025-10-16T21:16:34Z</dcterms:created>
  <dcterms:modified xsi:type="dcterms:W3CDTF">2026-08-07T21:53:04Z</dcterms:modified>
</cp:coreProperties>
</file>