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832" r:id="rId3"/>
    <p:sldId id="845" r:id="rId4"/>
    <p:sldId id="844" r:id="rId5"/>
    <p:sldId id="834" r:id="rId6"/>
    <p:sldId id="835" r:id="rId7"/>
    <p:sldId id="840" r:id="rId8"/>
    <p:sldId id="841" r:id="rId9"/>
    <p:sldId id="842" r:id="rId10"/>
    <p:sldId id="837" r:id="rId11"/>
    <p:sldId id="843" r:id="rId12"/>
    <p:sldId id="836" r:id="rId13"/>
    <p:sldId id="838" r:id="rId14"/>
    <p:sldId id="839" r:id="rId15"/>
    <p:sldId id="692" r:id="rId16"/>
    <p:sldId id="82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7551683" y="2711668"/>
            <a:ext cx="3488847" cy="1822231"/>
          </a:xfrm>
        </p:spPr>
        <p:txBody>
          <a:bodyPr>
            <a:normAutofit fontScale="70000" lnSpcReduction="20000"/>
          </a:bodyPr>
          <a:lstStyle/>
          <a:p>
            <a:r>
              <a:rPr lang="en-US" sz="9600" dirty="0" smtClean="0">
                <a:solidFill>
                  <a:srgbClr val="92D050"/>
                </a:solidFill>
                <a:latin typeface="Algerian" panose="04020705040A02060702" pitchFamily="82" charset="0"/>
              </a:rPr>
              <a:t>WEEK </a:t>
            </a:r>
            <a:r>
              <a:rPr lang="en-US" sz="9600" dirty="0" smtClean="0">
                <a:solidFill>
                  <a:srgbClr val="92D050"/>
                </a:solidFill>
                <a:latin typeface="Algerian" panose="04020705040A02060702" pitchFamily="82" charset="0"/>
              </a:rPr>
              <a:t>6 </a:t>
            </a:r>
            <a:endParaRPr lang="en-US" sz="9600" dirty="0" smtClean="0">
              <a:solidFill>
                <a:srgbClr val="92D050"/>
              </a:solidFill>
              <a:latin typeface="Algerian" panose="04020705040A02060702" pitchFamily="82" charset="0"/>
            </a:endParaRPr>
          </a:p>
          <a:p>
            <a:r>
              <a:rPr lang="en-US" sz="8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  </a:t>
            </a:r>
            <a:r>
              <a:rPr lang="en-US" sz="8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6-7-26</a:t>
            </a:r>
            <a:endParaRPr lang="en-US" sz="8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460500"/>
            <a:ext cx="675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5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Cousin Leon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do that spiritually.</a:t>
            </a:r>
          </a:p>
          <a:p>
            <a:endParaRPr lang="en-US" sz="2800" dirty="0"/>
          </a:p>
          <a:p>
            <a:r>
              <a:rPr lang="en-US" sz="2800" dirty="0" smtClean="0"/>
              <a:t>If someone disagrees with us theologically and they appear to us as not a “serious” Christian, it’s because their theology led them to that.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036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Cousin Leon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do that spiritually.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</a:rPr>
              <a:t>If someone disagrees with us theologically and they appear to us as not a “serious” Christian, it’s because their theology led them to that.</a:t>
            </a:r>
          </a:p>
          <a:p>
            <a:endParaRPr lang="en-US" sz="2800" dirty="0"/>
          </a:p>
          <a:p>
            <a:r>
              <a:rPr lang="en-US" sz="2800" dirty="0" smtClean="0"/>
              <a:t>If someone agrees with us but appear not as “serious”, well, “They know the truth, they only willing to give it lip service”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5905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Cousin Leon sablatura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19</a:t>
            </a:r>
          </a:p>
        </p:txBody>
      </p:sp>
      <p:pic>
        <p:nvPicPr>
          <p:cNvPr id="2" name="sablatura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1625" y="965200"/>
            <a:ext cx="8080375" cy="547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9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944100" cy="14224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92D050"/>
                </a:solidFill>
              </a:rPr>
              <a:t>Leon sablatura Middle school Pearland Texas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2244993"/>
            <a:ext cx="3150520" cy="2619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7600" y="2032000"/>
            <a:ext cx="60325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prstClr val="white"/>
                </a:solidFill>
              </a:rPr>
              <a:t>“When your team is winning everyone says, ‘What a great bunch of boys you have this year coach!’</a:t>
            </a:r>
          </a:p>
          <a:p>
            <a:pPr lvl="0"/>
            <a:endParaRPr lang="en-US" sz="2800">
              <a:solidFill>
                <a:prstClr val="white"/>
              </a:solidFill>
            </a:endParaRPr>
          </a:p>
          <a:p>
            <a:pPr lvl="0"/>
            <a:r>
              <a:rPr lang="en-US" sz="2800">
                <a:solidFill>
                  <a:prstClr val="white"/>
                </a:solidFill>
              </a:rPr>
              <a:t>When you are losing, everyone says, ‘It’s the coaches fault.”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2200" y="5956300"/>
            <a:ext cx="581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Correlation with beliefs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7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944100" cy="14224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Larry king June</a:t>
            </a:r>
            <a:r>
              <a:rPr lang="en-US" sz="3600" dirty="0" smtClean="0">
                <a:solidFill>
                  <a:srgbClr val="92D050"/>
                </a:solidFill>
              </a:rPr>
              <a:t> 20, 2005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6400" y="1371600"/>
            <a:ext cx="10553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prstClr val="white"/>
                </a:solidFill>
              </a:rPr>
              <a:t>This is a transcript of a portion of the broadcast of the Larry King show that date. </a:t>
            </a:r>
          </a:p>
          <a:p>
            <a:pPr lvl="0"/>
            <a:endParaRPr lang="en-US" sz="2800" dirty="0">
              <a:solidFill>
                <a:prstClr val="white"/>
              </a:solidFill>
            </a:endParaRPr>
          </a:p>
          <a:p>
            <a:pPr lvl="0"/>
            <a:r>
              <a:rPr lang="en-US" sz="2800" dirty="0" smtClean="0">
                <a:solidFill>
                  <a:prstClr val="white"/>
                </a:solidFill>
              </a:rPr>
              <a:t>The first quote is </a:t>
            </a:r>
            <a:r>
              <a:rPr lang="en-US" sz="2800" dirty="0">
                <a:solidFill>
                  <a:prstClr val="white"/>
                </a:solidFill>
              </a:rPr>
              <a:t>from </a:t>
            </a:r>
            <a:r>
              <a:rPr lang="en-US" sz="2800" dirty="0" smtClean="0">
                <a:solidFill>
                  <a:prstClr val="white"/>
                </a:solidFill>
              </a:rPr>
              <a:t>the late John MacArthur, who had appeared with Larry before this date.</a:t>
            </a:r>
          </a:p>
          <a:p>
            <a:pPr lvl="0"/>
            <a:endParaRPr lang="en-US" sz="2800" dirty="0">
              <a:solidFill>
                <a:prstClr val="white"/>
              </a:solidFill>
            </a:endParaRPr>
          </a:p>
          <a:p>
            <a:pPr lvl="0"/>
            <a:r>
              <a:rPr lang="en-US" sz="2800" dirty="0" smtClean="0">
                <a:solidFill>
                  <a:prstClr val="white"/>
                </a:solidFill>
              </a:rPr>
              <a:t>The preacher  is Steve Lawson at Christ Fellowship Baptist Church that he founded in 2003.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7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" y="279400"/>
            <a:ext cx="9855200" cy="812800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 smtClean="0">
                <a:solidFill>
                  <a:srgbClr val="92D050"/>
                </a:solidFill>
              </a:rPr>
              <a:t>defence</a:t>
            </a:r>
            <a:r>
              <a:rPr lang="en-US" sz="3200" dirty="0" smtClean="0">
                <a:solidFill>
                  <a:srgbClr val="92D050"/>
                </a:solidFill>
              </a:rPr>
              <a:t> of having actual faith in Christ</a:t>
            </a:r>
          </a:p>
          <a:p>
            <a:pPr algn="ctr"/>
            <a:endParaRPr lang="en-US" sz="3600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20</a:t>
            </a:r>
          </a:p>
        </p:txBody>
      </p:sp>
      <p:pic>
        <p:nvPicPr>
          <p:cNvPr id="6" name="lawson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00" y="977899"/>
            <a:ext cx="9321799" cy="56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0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279400"/>
            <a:ext cx="9421813" cy="838200"/>
          </a:xfrm>
        </p:spPr>
        <p:txBody>
          <a:bodyPr>
            <a:noAutofit/>
          </a:bodyPr>
          <a:lstStyle/>
          <a:p>
            <a:endParaRPr lang="en-US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Ephesians </a:t>
            </a:r>
            <a:r>
              <a:rPr lang="en-US" sz="3600" dirty="0" smtClean="0">
                <a:solidFill>
                  <a:srgbClr val="92D050"/>
                </a:solidFill>
              </a:rPr>
              <a:t>3:11-14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11</a:t>
            </a:r>
            <a:r>
              <a:rPr lang="en-US" sz="2800" dirty="0"/>
              <a:t> This was in accordance with the [g]eternal purpose which He </a:t>
            </a:r>
            <a:r>
              <a:rPr lang="en-US" sz="2800" dirty="0" smtClean="0"/>
              <a:t>carried </a:t>
            </a:r>
            <a:r>
              <a:rPr lang="en-US" sz="2800" dirty="0"/>
              <a:t>out in Christ Jesus our Lord,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12</a:t>
            </a:r>
            <a:r>
              <a:rPr lang="en-US" sz="2800" dirty="0" smtClean="0"/>
              <a:t> </a:t>
            </a:r>
            <a:r>
              <a:rPr lang="en-US" sz="2800" dirty="0"/>
              <a:t>in whom we have boldness and </a:t>
            </a:r>
            <a:r>
              <a:rPr lang="en-US" sz="2800" dirty="0" smtClean="0"/>
              <a:t>confident </a:t>
            </a:r>
            <a:r>
              <a:rPr lang="en-US" sz="2800" dirty="0"/>
              <a:t>access through faith </a:t>
            </a:r>
            <a:r>
              <a:rPr lang="en-US" sz="2800" dirty="0" smtClean="0"/>
              <a:t>in </a:t>
            </a:r>
            <a:r>
              <a:rPr lang="en-US" sz="2800" dirty="0"/>
              <a:t>Him.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13</a:t>
            </a:r>
            <a:r>
              <a:rPr lang="en-US" sz="2800" dirty="0" smtClean="0"/>
              <a:t> </a:t>
            </a:r>
            <a:r>
              <a:rPr lang="en-US" sz="2800" dirty="0"/>
              <a:t>Therefore I ask </a:t>
            </a:r>
            <a:r>
              <a:rPr lang="en-US" sz="2800" dirty="0" smtClean="0"/>
              <a:t>you </a:t>
            </a:r>
            <a:r>
              <a:rPr lang="en-US" sz="2800" dirty="0"/>
              <a:t>not to become discouraged about my tribulations in your behalf, </a:t>
            </a:r>
            <a:r>
              <a:rPr lang="en-US" sz="2800" dirty="0" smtClean="0"/>
              <a:t>since </a:t>
            </a:r>
            <a:r>
              <a:rPr lang="en-US" sz="2800" dirty="0"/>
              <a:t>they are your glory.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00B0F0"/>
                </a:solidFill>
              </a:rPr>
              <a:t>14</a:t>
            </a:r>
            <a:r>
              <a:rPr lang="en-US" sz="2800" dirty="0"/>
              <a:t> For this reason I bend my knees before the Father,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1695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Ephesians </a:t>
            </a:r>
            <a:r>
              <a:rPr lang="en-US" sz="3600" dirty="0" smtClean="0">
                <a:solidFill>
                  <a:srgbClr val="92D050"/>
                </a:solidFill>
              </a:rPr>
              <a:t>3:14-15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14 </a:t>
            </a:r>
            <a:r>
              <a:rPr lang="en-US" sz="2800" dirty="0" smtClean="0"/>
              <a:t>For </a:t>
            </a:r>
            <a:r>
              <a:rPr lang="en-US" sz="2800" dirty="0"/>
              <a:t>this reason I bend my knees before the Father,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15</a:t>
            </a:r>
            <a:r>
              <a:rPr lang="en-US" sz="2800" dirty="0" smtClean="0"/>
              <a:t> </a:t>
            </a:r>
            <a:r>
              <a:rPr lang="en-US" sz="2800" dirty="0"/>
              <a:t>from whom [m]every family in heaven and on earth derives its name,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579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Ephesians 3:16-19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16</a:t>
            </a:r>
            <a:r>
              <a:rPr lang="en-US" sz="2800" dirty="0" smtClean="0"/>
              <a:t> that </a:t>
            </a:r>
            <a:r>
              <a:rPr lang="en-US" sz="2800" dirty="0"/>
              <a:t>He would grant you, according to the riches of His glory, to be strengthened with power through His Spirit in the inner man,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17</a:t>
            </a:r>
            <a:r>
              <a:rPr lang="en-US" sz="2800" dirty="0" smtClean="0"/>
              <a:t> so </a:t>
            </a:r>
            <a:r>
              <a:rPr lang="en-US" sz="2800" dirty="0"/>
              <a:t>that Christ may dwell in your hearts </a:t>
            </a:r>
            <a:r>
              <a:rPr lang="en-US" sz="2800" dirty="0">
                <a:solidFill>
                  <a:srgbClr val="FFFF00"/>
                </a:solidFill>
              </a:rPr>
              <a:t>through faith</a:t>
            </a:r>
            <a:r>
              <a:rPr lang="en-US" sz="2800" dirty="0"/>
              <a:t>; [and] that you, being rooted and grounded in love,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18</a:t>
            </a:r>
            <a:r>
              <a:rPr lang="en-US" sz="2800" dirty="0" smtClean="0"/>
              <a:t> may </a:t>
            </a:r>
            <a:r>
              <a:rPr lang="en-US" sz="2800" dirty="0"/>
              <a:t>be able to comprehend with all the saints what is the breadth and length and height and depth,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19</a:t>
            </a:r>
            <a:r>
              <a:rPr lang="en-US" sz="2800" dirty="0" smtClean="0"/>
              <a:t> and </a:t>
            </a:r>
            <a:r>
              <a:rPr lang="en-US" sz="2800" dirty="0"/>
              <a:t>to know the love of Christ which surpasses knowledge, that you may be filled up to all the fullness of God.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8238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Ephesians 3:20-21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20</a:t>
            </a:r>
            <a:r>
              <a:rPr lang="en-US" sz="2800" dirty="0" smtClean="0"/>
              <a:t> Now </a:t>
            </a:r>
            <a:r>
              <a:rPr lang="en-US" sz="2800" dirty="0"/>
              <a:t>to Him who is able to do far more abundantly beyond all that we ask or think, according to the power that works within us,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21</a:t>
            </a:r>
            <a:r>
              <a:rPr lang="en-US" sz="2800" dirty="0" smtClean="0"/>
              <a:t>to </a:t>
            </a:r>
            <a:r>
              <a:rPr lang="en-US" sz="2800" dirty="0"/>
              <a:t>Him [be] the glory in the church and in Christ Jesus to all generations forever and ever. Amen</a:t>
            </a:r>
            <a:r>
              <a:rPr lang="en-US" sz="2800" dirty="0">
                <a:solidFill>
                  <a:srgbClr val="00B0F0"/>
                </a:solidFill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503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Cousin Leon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Leon was a coach and school teacher about for 30 years.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58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Cousin Leon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Leon was a coach and school teacher about for 30 years.</a:t>
            </a:r>
          </a:p>
          <a:p>
            <a:endParaRPr lang="en-US" sz="2800" dirty="0"/>
          </a:p>
          <a:p>
            <a:r>
              <a:rPr lang="en-US" sz="2800" dirty="0" smtClean="0"/>
              <a:t>“When your team is winning everyone says, ‘What a great bunch of boys you have this year coach!’</a:t>
            </a:r>
          </a:p>
          <a:p>
            <a:endParaRPr lang="en-US" sz="2800" dirty="0"/>
          </a:p>
          <a:p>
            <a:r>
              <a:rPr lang="en-US" sz="2800" dirty="0" smtClean="0"/>
              <a:t>When you are losing, everyone says, ‘It’s the coaches fault.”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078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Cousin Leon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</a:rPr>
              <a:t>Leon was a coach and school teacher about for 30 years.</a:t>
            </a:r>
          </a:p>
          <a:p>
            <a:endParaRPr lang="en-US" sz="2800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</a:rPr>
              <a:t>“When your team is winning everyone says, ‘What a great bunch of boys you have this year coach!’</a:t>
            </a:r>
          </a:p>
          <a:p>
            <a:endParaRPr lang="en-US" sz="2800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</a:rPr>
              <a:t>When you are losing, everyone says, ‘It’s the coaches fault.”</a:t>
            </a:r>
          </a:p>
          <a:p>
            <a:endParaRPr lang="en-US" sz="2800" dirty="0"/>
          </a:p>
          <a:p>
            <a:r>
              <a:rPr lang="en-US" sz="2800" dirty="0" smtClean="0"/>
              <a:t>"Deep </a:t>
            </a:r>
            <a:r>
              <a:rPr lang="en-US" sz="2800" dirty="0"/>
              <a:t>within you is everything that is perfect, ready to radiate through you and out into the world."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278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Cousin Leon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“When your team is winning everyone says, ‘What a great bunch of boys you have this year coach!’</a:t>
            </a:r>
          </a:p>
          <a:p>
            <a:endParaRPr lang="en-US" sz="2800" dirty="0"/>
          </a:p>
          <a:p>
            <a:r>
              <a:rPr lang="en-US" sz="2800" dirty="0" smtClean="0"/>
              <a:t>When you are losing, everyone says, ‘It’s the coaches fault.”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24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224044</TotalTime>
  <Words>659</Words>
  <Application>Microsoft Office PowerPoint</Application>
  <PresentationFormat>Widescreen</PresentationFormat>
  <Paragraphs>87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Algerian</vt:lpstr>
      <vt:lpstr>Arial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spots kmvl.net</dc:creator>
  <cp:lastModifiedBy>spots kmvl.net</cp:lastModifiedBy>
  <cp:revision>886</cp:revision>
  <dcterms:created xsi:type="dcterms:W3CDTF">2025-10-16T21:16:34Z</dcterms:created>
  <dcterms:modified xsi:type="dcterms:W3CDTF">2026-06-05T10:09:31Z</dcterms:modified>
</cp:coreProperties>
</file>