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867" r:id="rId3"/>
    <p:sldId id="889" r:id="rId4"/>
    <p:sldId id="890" r:id="rId5"/>
    <p:sldId id="896" r:id="rId6"/>
    <p:sldId id="891" r:id="rId7"/>
    <p:sldId id="921" r:id="rId8"/>
    <p:sldId id="913" r:id="rId9"/>
    <p:sldId id="914" r:id="rId10"/>
    <p:sldId id="895" r:id="rId11"/>
    <p:sldId id="899" r:id="rId12"/>
    <p:sldId id="900" r:id="rId13"/>
    <p:sldId id="901" r:id="rId14"/>
    <p:sldId id="902" r:id="rId15"/>
    <p:sldId id="892" r:id="rId16"/>
    <p:sldId id="894" r:id="rId17"/>
    <p:sldId id="917" r:id="rId18"/>
    <p:sldId id="918" r:id="rId19"/>
    <p:sldId id="916" r:id="rId20"/>
    <p:sldId id="903" r:id="rId21"/>
    <p:sldId id="904" r:id="rId22"/>
    <p:sldId id="905" r:id="rId23"/>
    <p:sldId id="906" r:id="rId24"/>
    <p:sldId id="893" r:id="rId25"/>
    <p:sldId id="907" r:id="rId26"/>
    <p:sldId id="908" r:id="rId27"/>
    <p:sldId id="915" r:id="rId28"/>
    <p:sldId id="910" r:id="rId29"/>
    <p:sldId id="920" r:id="rId30"/>
    <p:sldId id="911" r:id="rId31"/>
    <p:sldId id="912" r:id="rId32"/>
    <p:sldId id="922" r:id="rId33"/>
    <p:sldId id="923" r:id="rId34"/>
    <p:sldId id="924" r:id="rId35"/>
    <p:sldId id="82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87" d="100"/>
          <a:sy n="87" d="100"/>
        </p:scale>
        <p:origin x="-298"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7/19/2026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7/19/2026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7/19/2026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biblehub.com/greek/4291.ht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biblehub.com/greek/4291.ht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7551683" y="2711668"/>
            <a:ext cx="3488847" cy="1822231"/>
          </a:xfrm>
        </p:spPr>
        <p:txBody>
          <a:bodyPr>
            <a:normAutofit fontScale="62500" lnSpcReduction="20000"/>
          </a:bodyPr>
          <a:lstStyle/>
          <a:p>
            <a:r>
              <a:rPr lang="en-US" sz="9600" smtClean="0">
                <a:solidFill>
                  <a:srgbClr val="92D050"/>
                </a:solidFill>
                <a:latin typeface="Algerian" panose="04020705040A02060702" pitchFamily="82" charset="0"/>
              </a:rPr>
              <a:t>WEEK </a:t>
            </a:r>
            <a:r>
              <a:rPr lang="en-US" sz="9600" smtClean="0">
                <a:solidFill>
                  <a:srgbClr val="92D050"/>
                </a:solidFill>
                <a:latin typeface="Algerian" panose="04020705040A02060702" pitchFamily="82" charset="0"/>
              </a:rPr>
              <a:t>10 </a:t>
            </a:r>
            <a:endParaRPr lang="en-US" sz="9600" dirty="0" smtClean="0">
              <a:solidFill>
                <a:srgbClr val="92D050"/>
              </a:solidFill>
              <a:latin typeface="Algerian" panose="04020705040A02060702" pitchFamily="82" charset="0"/>
            </a:endParaRPr>
          </a:p>
          <a:p>
            <a:r>
              <a:rPr lang="en-US" sz="8800" dirty="0" smtClean="0">
                <a:solidFill>
                  <a:schemeClr val="bg1"/>
                </a:solidFill>
                <a:latin typeface="Algerian" panose="04020705040A02060702" pitchFamily="82" charset="0"/>
              </a:rPr>
              <a:t>  7-19-26</a:t>
            </a:r>
            <a:endParaRPr lang="en-US" sz="8800" dirty="0">
              <a:solidFill>
                <a:schemeClr val="bg1"/>
              </a:solidFill>
              <a:latin typeface="Algerian" panose="04020705040A02060702" pitchFamily="82" charset="0"/>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1</a:t>
            </a:r>
            <a:endParaRPr lang="en-US" sz="3200" b="1" dirty="0" smtClean="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460500"/>
            <a:ext cx="6756400" cy="4114800"/>
          </a:xfrm>
          <a:prstGeom prst="rect">
            <a:avLst/>
          </a:prstGeom>
        </p:spPr>
      </p:pic>
    </p:spTree>
    <p:extLst>
      <p:ext uri="{BB962C8B-B14F-4D97-AF65-F5344CB8AC3E}">
        <p14:creationId xmlns:p14="http://schemas.microsoft.com/office/powerpoint/2010/main" val="186635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Women leaders in the new testament</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10</a:t>
            </a:r>
          </a:p>
        </p:txBody>
      </p:sp>
      <p:sp>
        <p:nvSpPr>
          <p:cNvPr id="5" name="TextBox 4"/>
          <p:cNvSpPr txBox="1"/>
          <p:nvPr/>
        </p:nvSpPr>
        <p:spPr>
          <a:xfrm>
            <a:off x="698500" y="1016000"/>
            <a:ext cx="9652000" cy="4893647"/>
          </a:xfrm>
          <a:prstGeom prst="rect">
            <a:avLst/>
          </a:prstGeom>
          <a:noFill/>
        </p:spPr>
        <p:txBody>
          <a:bodyPr wrap="square" rtlCol="0">
            <a:spAutoFit/>
          </a:bodyPr>
          <a:lstStyle/>
          <a:p>
            <a:r>
              <a:rPr lang="en-US" sz="2400" u="sng" dirty="0"/>
              <a:t>Phoebe</a:t>
            </a:r>
            <a:r>
              <a:rPr lang="en-US" sz="2400" dirty="0"/>
              <a:t>: </a:t>
            </a:r>
            <a:r>
              <a:rPr lang="en-US" sz="2400" dirty="0">
                <a:solidFill>
                  <a:srgbClr val="FFC000"/>
                </a:solidFill>
              </a:rPr>
              <a:t>Paul commends her in Romans 16:1-2 as a diakonos (deacon/minister) of the church </a:t>
            </a:r>
            <a:r>
              <a:rPr lang="en-US" sz="2400" dirty="0" smtClean="0">
                <a:solidFill>
                  <a:srgbClr val="FFC000"/>
                </a:solidFill>
              </a:rPr>
              <a:t>in Cenchreae and </a:t>
            </a:r>
            <a:r>
              <a:rPr lang="en-US" sz="2400" dirty="0">
                <a:solidFill>
                  <a:srgbClr val="FFC000"/>
                </a:solidFill>
              </a:rPr>
              <a:t>a </a:t>
            </a:r>
            <a:r>
              <a:rPr lang="en-US" sz="2400" dirty="0" smtClean="0">
                <a:solidFill>
                  <a:srgbClr val="00B0F0"/>
                </a:solidFill>
              </a:rPr>
              <a:t>prostatis</a:t>
            </a:r>
            <a:r>
              <a:rPr lang="en-US" sz="2400" dirty="0" smtClean="0">
                <a:solidFill>
                  <a:srgbClr val="FFC000"/>
                </a:solidFill>
              </a:rPr>
              <a:t>.</a:t>
            </a:r>
          </a:p>
          <a:p>
            <a:endParaRPr lang="en-US" sz="2400" dirty="0" smtClean="0">
              <a:solidFill>
                <a:srgbClr val="FFC000"/>
              </a:solidFill>
            </a:endParaRPr>
          </a:p>
          <a:p>
            <a:r>
              <a:rPr lang="en-US" sz="2400" u="sng" dirty="0" smtClean="0"/>
              <a:t>Priscilla </a:t>
            </a:r>
            <a:r>
              <a:rPr lang="en-US" sz="2400" u="sng" dirty="0"/>
              <a:t>(Prisca): </a:t>
            </a:r>
            <a:r>
              <a:rPr lang="en-US" sz="2400" dirty="0">
                <a:solidFill>
                  <a:srgbClr val="FFC000"/>
                </a:solidFill>
              </a:rPr>
              <a:t>Along with her husband Aquila, she led a house church and is credited with instructing the prominent teacher Apollos. She is frequently named first in the scriptures, indicating her primary role in their ministry</a:t>
            </a:r>
            <a:r>
              <a:rPr lang="en-US" sz="2400" dirty="0" smtClean="0">
                <a:solidFill>
                  <a:srgbClr val="FFC000"/>
                </a:solidFill>
              </a:rPr>
              <a:t>.</a:t>
            </a:r>
          </a:p>
          <a:p>
            <a:endParaRPr lang="en-US" sz="2400" dirty="0">
              <a:solidFill>
                <a:srgbClr val="FFC000"/>
              </a:solidFill>
            </a:endParaRPr>
          </a:p>
          <a:p>
            <a:r>
              <a:rPr lang="en-US" sz="2400" u="sng" dirty="0" smtClean="0"/>
              <a:t>Lydia</a:t>
            </a:r>
            <a:r>
              <a:rPr lang="en-US" sz="2400" u="sng" dirty="0"/>
              <a:t>: </a:t>
            </a:r>
            <a:r>
              <a:rPr lang="en-US" sz="2400" dirty="0">
                <a:solidFill>
                  <a:srgbClr val="FFC000"/>
                </a:solidFill>
              </a:rPr>
              <a:t>A successful businesswoman in Philippi who hosted a church in her home and supported Paul's missionary </a:t>
            </a:r>
            <a:r>
              <a:rPr lang="en-US" sz="2400" dirty="0" smtClean="0">
                <a:solidFill>
                  <a:srgbClr val="FFC000"/>
                </a:solidFill>
              </a:rPr>
              <a:t>work.</a:t>
            </a:r>
          </a:p>
          <a:p>
            <a:endParaRPr lang="en-US" sz="2400" dirty="0">
              <a:solidFill>
                <a:srgbClr val="FFC000"/>
              </a:solidFill>
            </a:endParaRPr>
          </a:p>
          <a:p>
            <a:r>
              <a:rPr lang="en-US" sz="2400" u="sng" dirty="0" smtClean="0"/>
              <a:t>Philip’s </a:t>
            </a:r>
            <a:r>
              <a:rPr lang="en-US" sz="2400" u="sng" dirty="0"/>
              <a:t>Four Daughters: </a:t>
            </a:r>
            <a:r>
              <a:rPr lang="en-US" sz="2400" dirty="0">
                <a:solidFill>
                  <a:srgbClr val="FFC000"/>
                </a:solidFill>
              </a:rPr>
              <a:t>The Book of Acts notes that all four of these women were recognized prophetesses.</a:t>
            </a:r>
          </a:p>
        </p:txBody>
      </p:sp>
    </p:spTree>
    <p:extLst>
      <p:ext uri="{BB962C8B-B14F-4D97-AF65-F5344CB8AC3E}">
        <p14:creationId xmlns:p14="http://schemas.microsoft.com/office/powerpoint/2010/main" val="544408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Women leaders in the new testament</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11</a:t>
            </a:r>
          </a:p>
        </p:txBody>
      </p:sp>
      <p:sp>
        <p:nvSpPr>
          <p:cNvPr id="5" name="TextBox 4"/>
          <p:cNvSpPr txBox="1"/>
          <p:nvPr/>
        </p:nvSpPr>
        <p:spPr>
          <a:xfrm>
            <a:off x="698500" y="1016000"/>
            <a:ext cx="9652000" cy="4893647"/>
          </a:xfrm>
          <a:prstGeom prst="rect">
            <a:avLst/>
          </a:prstGeom>
          <a:noFill/>
        </p:spPr>
        <p:txBody>
          <a:bodyPr wrap="square" rtlCol="0">
            <a:spAutoFit/>
          </a:bodyPr>
          <a:lstStyle/>
          <a:p>
            <a:r>
              <a:rPr lang="en-US" sz="2400" u="sng" dirty="0"/>
              <a:t>Phoebe</a:t>
            </a:r>
            <a:r>
              <a:rPr lang="en-US" sz="2400" dirty="0"/>
              <a:t>: </a:t>
            </a:r>
            <a:r>
              <a:rPr lang="en-US" sz="2400" dirty="0">
                <a:solidFill>
                  <a:srgbClr val="FFC000"/>
                </a:solidFill>
              </a:rPr>
              <a:t>Paul commends her in Romans 16:1-2 as a diakonos (deacon/minister) of the church </a:t>
            </a:r>
            <a:r>
              <a:rPr lang="en-US" sz="2400" dirty="0" smtClean="0">
                <a:solidFill>
                  <a:srgbClr val="FFC000"/>
                </a:solidFill>
              </a:rPr>
              <a:t>in Cenchreae and </a:t>
            </a:r>
            <a:r>
              <a:rPr lang="en-US" sz="2400" dirty="0">
                <a:solidFill>
                  <a:srgbClr val="FFC000"/>
                </a:solidFill>
              </a:rPr>
              <a:t>a </a:t>
            </a:r>
            <a:r>
              <a:rPr lang="en-US" sz="2400" dirty="0" smtClean="0">
                <a:solidFill>
                  <a:srgbClr val="00B0F0"/>
                </a:solidFill>
              </a:rPr>
              <a:t>prostatis</a:t>
            </a:r>
            <a:r>
              <a:rPr lang="en-US" sz="2400" dirty="0" smtClean="0">
                <a:solidFill>
                  <a:srgbClr val="FFC000"/>
                </a:solidFill>
              </a:rPr>
              <a:t>.</a:t>
            </a:r>
          </a:p>
          <a:p>
            <a:endParaRPr lang="en-US" sz="2400" dirty="0" smtClean="0">
              <a:solidFill>
                <a:srgbClr val="FFC000"/>
              </a:solidFill>
            </a:endParaRPr>
          </a:p>
          <a:p>
            <a:r>
              <a:rPr lang="en-US" sz="2400" u="sng" dirty="0" smtClean="0"/>
              <a:t>Priscilla </a:t>
            </a:r>
            <a:r>
              <a:rPr lang="en-US" sz="2400" u="sng" dirty="0"/>
              <a:t>(Prisca): </a:t>
            </a:r>
            <a:r>
              <a:rPr lang="en-US" sz="2400" dirty="0">
                <a:solidFill>
                  <a:srgbClr val="FFC000"/>
                </a:solidFill>
              </a:rPr>
              <a:t>Along with her husband Aquila, she led a house church and is credited with instructing the prominent teacher Apollos. She is frequently named first in the scriptures, indicating her primary role in their ministry</a:t>
            </a:r>
            <a:r>
              <a:rPr lang="en-US" sz="2400" dirty="0" smtClean="0">
                <a:solidFill>
                  <a:srgbClr val="FFC000"/>
                </a:solidFill>
              </a:rPr>
              <a:t>.</a:t>
            </a:r>
          </a:p>
          <a:p>
            <a:endParaRPr lang="en-US" sz="2400" dirty="0">
              <a:solidFill>
                <a:srgbClr val="FFC000"/>
              </a:solidFill>
            </a:endParaRPr>
          </a:p>
          <a:p>
            <a:r>
              <a:rPr lang="en-US" sz="2400" u="sng" dirty="0" smtClean="0"/>
              <a:t>Lydia</a:t>
            </a:r>
            <a:r>
              <a:rPr lang="en-US" sz="2400" u="sng" dirty="0"/>
              <a:t>: </a:t>
            </a:r>
            <a:r>
              <a:rPr lang="en-US" sz="2400" dirty="0">
                <a:solidFill>
                  <a:srgbClr val="FFC000"/>
                </a:solidFill>
              </a:rPr>
              <a:t>A successful businesswoman in Philippi who hosted a church in her home and supported Paul's missionary </a:t>
            </a:r>
            <a:r>
              <a:rPr lang="en-US" sz="2400" dirty="0" smtClean="0">
                <a:solidFill>
                  <a:srgbClr val="FFC000"/>
                </a:solidFill>
              </a:rPr>
              <a:t>work.</a:t>
            </a:r>
          </a:p>
          <a:p>
            <a:endParaRPr lang="en-US" sz="2400" dirty="0">
              <a:solidFill>
                <a:srgbClr val="FFC000"/>
              </a:solidFill>
            </a:endParaRPr>
          </a:p>
          <a:p>
            <a:r>
              <a:rPr lang="en-US" sz="2400" u="sng" dirty="0" smtClean="0"/>
              <a:t>Philip’s </a:t>
            </a:r>
            <a:r>
              <a:rPr lang="en-US" sz="2400" u="sng" dirty="0"/>
              <a:t>Four Daughters: </a:t>
            </a:r>
            <a:r>
              <a:rPr lang="en-US" sz="2400" dirty="0">
                <a:solidFill>
                  <a:srgbClr val="FFC000"/>
                </a:solidFill>
              </a:rPr>
              <a:t>The Book of Acts notes that all four of these women were recognized prophetesses.</a:t>
            </a:r>
          </a:p>
        </p:txBody>
      </p:sp>
      <p:sp>
        <p:nvSpPr>
          <p:cNvPr id="2" name="TextBox 1"/>
          <p:cNvSpPr txBox="1"/>
          <p:nvPr/>
        </p:nvSpPr>
        <p:spPr>
          <a:xfrm>
            <a:off x="914400" y="1765300"/>
            <a:ext cx="9066213" cy="1846659"/>
          </a:xfrm>
          <a:prstGeom prst="rect">
            <a:avLst/>
          </a:prstGeom>
          <a:solidFill>
            <a:srgbClr val="C00000"/>
          </a:solidFill>
        </p:spPr>
        <p:txBody>
          <a:bodyPr wrap="square" rtlCol="0">
            <a:spAutoFit/>
          </a:bodyPr>
          <a:lstStyle/>
          <a:p>
            <a:pPr algn="ctr"/>
            <a:r>
              <a:rPr lang="en-US" sz="2400" dirty="0"/>
              <a:t>◄ 4368. prostatis </a:t>
            </a:r>
            <a:r>
              <a:rPr lang="en-US" sz="2400" dirty="0" smtClean="0"/>
              <a:t>►</a:t>
            </a:r>
          </a:p>
          <a:p>
            <a:pPr algn="ctr"/>
            <a:endParaRPr lang="en-US" dirty="0"/>
          </a:p>
          <a:p>
            <a:r>
              <a:rPr lang="en-US" b="1" dirty="0">
                <a:solidFill>
                  <a:srgbClr val="001320"/>
                </a:solidFill>
                <a:latin typeface="Verdana" panose="020B0604030504040204" pitchFamily="34" charset="0"/>
              </a:rPr>
              <a:t>Strong's Exhaustive Concordance</a:t>
            </a:r>
          </a:p>
          <a:p>
            <a:r>
              <a:rPr lang="en-US" dirty="0" smtClean="0">
                <a:solidFill>
                  <a:srgbClr val="001320"/>
                </a:solidFill>
                <a:latin typeface="Roboto"/>
              </a:rPr>
              <a:t>Assistant</a:t>
            </a:r>
          </a:p>
          <a:p>
            <a:r>
              <a:rPr lang="en-US" dirty="0" smtClean="0">
                <a:solidFill>
                  <a:srgbClr val="001320"/>
                </a:solidFill>
                <a:latin typeface="Roboto"/>
              </a:rPr>
              <a:t>Feminine </a:t>
            </a:r>
            <a:r>
              <a:rPr lang="en-US" dirty="0">
                <a:solidFill>
                  <a:srgbClr val="001320"/>
                </a:solidFill>
                <a:latin typeface="Roboto"/>
              </a:rPr>
              <a:t>of a derivative of </a:t>
            </a:r>
            <a:r>
              <a:rPr lang="en-US" dirty="0" err="1">
                <a:solidFill>
                  <a:srgbClr val="008AE6"/>
                </a:solidFill>
                <a:latin typeface="Roboto"/>
                <a:hlinkClick r:id="rId2"/>
              </a:rPr>
              <a:t>proistemi</a:t>
            </a:r>
            <a:r>
              <a:rPr lang="en-US" dirty="0">
                <a:solidFill>
                  <a:srgbClr val="001320"/>
                </a:solidFill>
                <a:latin typeface="Roboto"/>
              </a:rPr>
              <a:t>; a patroness, i.e. </a:t>
            </a:r>
            <a:r>
              <a:rPr lang="en-US" dirty="0" smtClean="0">
                <a:solidFill>
                  <a:srgbClr val="001320"/>
                </a:solidFill>
                <a:latin typeface="Roboto"/>
              </a:rPr>
              <a:t>Assistant \</a:t>
            </a:r>
          </a:p>
          <a:p>
            <a:r>
              <a:rPr lang="en-US" dirty="0" smtClean="0">
                <a:solidFill>
                  <a:srgbClr val="001320"/>
                </a:solidFill>
                <a:latin typeface="Roboto"/>
              </a:rPr>
              <a:t>see GREEK </a:t>
            </a:r>
            <a:r>
              <a:rPr lang="en-US" dirty="0" err="1" smtClean="0">
                <a:solidFill>
                  <a:srgbClr val="008AE6"/>
                </a:solidFill>
                <a:latin typeface="Roboto"/>
                <a:hlinkClick r:id="rId2"/>
              </a:rPr>
              <a:t>proistemi</a:t>
            </a:r>
            <a:endParaRPr lang="en-US" b="0" i="0" dirty="0">
              <a:solidFill>
                <a:srgbClr val="001320"/>
              </a:solidFill>
              <a:effectLst/>
              <a:latin typeface="Roboto"/>
            </a:endParaRPr>
          </a:p>
        </p:txBody>
      </p:sp>
    </p:spTree>
    <p:extLst>
      <p:ext uri="{BB962C8B-B14F-4D97-AF65-F5344CB8AC3E}">
        <p14:creationId xmlns:p14="http://schemas.microsoft.com/office/powerpoint/2010/main" val="48760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Women leaders in the new testament</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12</a:t>
            </a:r>
          </a:p>
        </p:txBody>
      </p:sp>
      <p:sp>
        <p:nvSpPr>
          <p:cNvPr id="5" name="TextBox 4"/>
          <p:cNvSpPr txBox="1"/>
          <p:nvPr/>
        </p:nvSpPr>
        <p:spPr>
          <a:xfrm>
            <a:off x="698500" y="1016000"/>
            <a:ext cx="9652000" cy="4893647"/>
          </a:xfrm>
          <a:prstGeom prst="rect">
            <a:avLst/>
          </a:prstGeom>
          <a:noFill/>
        </p:spPr>
        <p:txBody>
          <a:bodyPr wrap="square" rtlCol="0">
            <a:spAutoFit/>
          </a:bodyPr>
          <a:lstStyle/>
          <a:p>
            <a:r>
              <a:rPr lang="en-US" sz="2400" u="sng" dirty="0"/>
              <a:t>Phoebe</a:t>
            </a:r>
            <a:r>
              <a:rPr lang="en-US" sz="2400" dirty="0"/>
              <a:t>: </a:t>
            </a:r>
            <a:r>
              <a:rPr lang="en-US" sz="2400" dirty="0">
                <a:solidFill>
                  <a:srgbClr val="FFC000"/>
                </a:solidFill>
              </a:rPr>
              <a:t>Paul commends her in Romans 16:1-2 as a diakonos (deacon/minister) of the church </a:t>
            </a:r>
            <a:r>
              <a:rPr lang="en-US" sz="2400" dirty="0" smtClean="0">
                <a:solidFill>
                  <a:srgbClr val="FFC000"/>
                </a:solidFill>
              </a:rPr>
              <a:t>in Cenchreae and </a:t>
            </a:r>
            <a:r>
              <a:rPr lang="en-US" sz="2400" dirty="0">
                <a:solidFill>
                  <a:srgbClr val="FFC000"/>
                </a:solidFill>
              </a:rPr>
              <a:t>a </a:t>
            </a:r>
            <a:r>
              <a:rPr lang="en-US" sz="2400" dirty="0" smtClean="0">
                <a:solidFill>
                  <a:srgbClr val="00B0F0"/>
                </a:solidFill>
              </a:rPr>
              <a:t>prostatis</a:t>
            </a:r>
            <a:r>
              <a:rPr lang="en-US" sz="2400" dirty="0" smtClean="0">
                <a:solidFill>
                  <a:srgbClr val="FFC000"/>
                </a:solidFill>
              </a:rPr>
              <a:t>.</a:t>
            </a:r>
          </a:p>
          <a:p>
            <a:endParaRPr lang="en-US" sz="2400" dirty="0" smtClean="0">
              <a:solidFill>
                <a:srgbClr val="FFC000"/>
              </a:solidFill>
            </a:endParaRPr>
          </a:p>
          <a:p>
            <a:r>
              <a:rPr lang="en-US" sz="2400" u="sng" dirty="0" smtClean="0"/>
              <a:t>Priscilla </a:t>
            </a:r>
            <a:r>
              <a:rPr lang="en-US" sz="2400" u="sng" dirty="0"/>
              <a:t>(Prisca): </a:t>
            </a:r>
            <a:r>
              <a:rPr lang="en-US" sz="2400" dirty="0">
                <a:solidFill>
                  <a:srgbClr val="FFC000"/>
                </a:solidFill>
              </a:rPr>
              <a:t>Along with her husband Aquila, she led a house church and is credited with instructing the prominent teacher Apollos. She is frequently named first in the scriptures, indicating her primary role in their ministry</a:t>
            </a:r>
            <a:r>
              <a:rPr lang="en-US" sz="2400" dirty="0" smtClean="0">
                <a:solidFill>
                  <a:srgbClr val="FFC000"/>
                </a:solidFill>
              </a:rPr>
              <a:t>.</a:t>
            </a:r>
          </a:p>
          <a:p>
            <a:endParaRPr lang="en-US" sz="2400" dirty="0">
              <a:solidFill>
                <a:srgbClr val="FFC000"/>
              </a:solidFill>
            </a:endParaRPr>
          </a:p>
          <a:p>
            <a:r>
              <a:rPr lang="en-US" sz="2400" u="sng" dirty="0" smtClean="0"/>
              <a:t>Lydia</a:t>
            </a:r>
            <a:r>
              <a:rPr lang="en-US" sz="2400" u="sng" dirty="0"/>
              <a:t>: </a:t>
            </a:r>
            <a:r>
              <a:rPr lang="en-US" sz="2400" dirty="0">
                <a:solidFill>
                  <a:srgbClr val="FFC000"/>
                </a:solidFill>
              </a:rPr>
              <a:t>A successful businesswoman in Philippi who hosted a church in her home and supported Paul's missionary </a:t>
            </a:r>
            <a:r>
              <a:rPr lang="en-US" sz="2400" dirty="0" smtClean="0">
                <a:solidFill>
                  <a:srgbClr val="FFC000"/>
                </a:solidFill>
              </a:rPr>
              <a:t>work.</a:t>
            </a:r>
          </a:p>
          <a:p>
            <a:endParaRPr lang="en-US" sz="2400" dirty="0">
              <a:solidFill>
                <a:srgbClr val="FFC000"/>
              </a:solidFill>
            </a:endParaRPr>
          </a:p>
          <a:p>
            <a:r>
              <a:rPr lang="en-US" sz="2400" u="sng" dirty="0" smtClean="0"/>
              <a:t>Philip’s </a:t>
            </a:r>
            <a:r>
              <a:rPr lang="en-US" sz="2400" u="sng" dirty="0"/>
              <a:t>Four Daughters: </a:t>
            </a:r>
            <a:r>
              <a:rPr lang="en-US" sz="2400" dirty="0">
                <a:solidFill>
                  <a:srgbClr val="FFC000"/>
                </a:solidFill>
              </a:rPr>
              <a:t>The Book of Acts notes that all four of these women were recognized prophetesses.</a:t>
            </a:r>
          </a:p>
        </p:txBody>
      </p:sp>
      <p:sp>
        <p:nvSpPr>
          <p:cNvPr id="2" name="TextBox 1"/>
          <p:cNvSpPr txBox="1"/>
          <p:nvPr/>
        </p:nvSpPr>
        <p:spPr>
          <a:xfrm>
            <a:off x="914400" y="1765300"/>
            <a:ext cx="9066213" cy="5047536"/>
          </a:xfrm>
          <a:prstGeom prst="rect">
            <a:avLst/>
          </a:prstGeom>
          <a:solidFill>
            <a:srgbClr val="C00000"/>
          </a:solidFill>
        </p:spPr>
        <p:txBody>
          <a:bodyPr wrap="square" rtlCol="0">
            <a:spAutoFit/>
          </a:bodyPr>
          <a:lstStyle/>
          <a:p>
            <a:pPr algn="ctr"/>
            <a:r>
              <a:rPr lang="en-US" sz="2400" dirty="0"/>
              <a:t>◄ 4368. prostatis </a:t>
            </a:r>
            <a:r>
              <a:rPr lang="en-US" sz="2400" dirty="0" smtClean="0"/>
              <a:t>►</a:t>
            </a:r>
          </a:p>
          <a:p>
            <a:pPr algn="ctr"/>
            <a:endParaRPr lang="en-US" dirty="0"/>
          </a:p>
          <a:p>
            <a:r>
              <a:rPr lang="en-US" b="1" dirty="0">
                <a:solidFill>
                  <a:srgbClr val="001320"/>
                </a:solidFill>
                <a:latin typeface="Verdana" panose="020B0604030504040204" pitchFamily="34" charset="0"/>
              </a:rPr>
              <a:t>Strong's Exhaustive Concordance</a:t>
            </a:r>
          </a:p>
          <a:p>
            <a:r>
              <a:rPr lang="en-US" dirty="0" smtClean="0">
                <a:solidFill>
                  <a:srgbClr val="001320"/>
                </a:solidFill>
                <a:latin typeface="Roboto"/>
              </a:rPr>
              <a:t>Assistant</a:t>
            </a:r>
          </a:p>
          <a:p>
            <a:r>
              <a:rPr lang="en-US" dirty="0" smtClean="0">
                <a:solidFill>
                  <a:srgbClr val="001320"/>
                </a:solidFill>
                <a:latin typeface="Roboto"/>
              </a:rPr>
              <a:t>Feminine </a:t>
            </a:r>
            <a:r>
              <a:rPr lang="en-US" dirty="0">
                <a:solidFill>
                  <a:srgbClr val="001320"/>
                </a:solidFill>
                <a:latin typeface="Roboto"/>
              </a:rPr>
              <a:t>of a derivative of </a:t>
            </a:r>
            <a:r>
              <a:rPr lang="en-US" dirty="0" err="1">
                <a:solidFill>
                  <a:srgbClr val="008AE6"/>
                </a:solidFill>
                <a:latin typeface="Roboto"/>
                <a:hlinkClick r:id="rId2"/>
              </a:rPr>
              <a:t>proistemi</a:t>
            </a:r>
            <a:r>
              <a:rPr lang="en-US" dirty="0">
                <a:solidFill>
                  <a:srgbClr val="001320"/>
                </a:solidFill>
                <a:latin typeface="Roboto"/>
              </a:rPr>
              <a:t>; a patroness, i.e. </a:t>
            </a:r>
            <a:r>
              <a:rPr lang="en-US" dirty="0" smtClean="0">
                <a:solidFill>
                  <a:srgbClr val="001320"/>
                </a:solidFill>
                <a:latin typeface="Roboto"/>
              </a:rPr>
              <a:t>Assistant \</a:t>
            </a:r>
          </a:p>
          <a:p>
            <a:r>
              <a:rPr lang="en-US" dirty="0" smtClean="0">
                <a:solidFill>
                  <a:srgbClr val="001320"/>
                </a:solidFill>
                <a:latin typeface="Roboto"/>
              </a:rPr>
              <a:t>see GREEK </a:t>
            </a:r>
            <a:r>
              <a:rPr lang="en-US" dirty="0" err="1" smtClean="0">
                <a:solidFill>
                  <a:srgbClr val="008AE6"/>
                </a:solidFill>
                <a:latin typeface="Roboto"/>
                <a:hlinkClick r:id="rId2"/>
              </a:rPr>
              <a:t>proistemi</a:t>
            </a:r>
            <a:endParaRPr lang="en-US" dirty="0" smtClean="0">
              <a:solidFill>
                <a:srgbClr val="008AE6"/>
              </a:solidFill>
              <a:latin typeface="Roboto"/>
            </a:endParaRPr>
          </a:p>
          <a:p>
            <a:endParaRPr lang="en-US" b="0" i="0" dirty="0">
              <a:solidFill>
                <a:srgbClr val="008AE6"/>
              </a:solidFill>
              <a:effectLst/>
              <a:latin typeface="Roboto"/>
            </a:endParaRPr>
          </a:p>
          <a:p>
            <a:pPr algn="ctr"/>
            <a:r>
              <a:rPr lang="en-US" sz="2400" dirty="0">
                <a:latin typeface="Roboto"/>
              </a:rPr>
              <a:t>◄ 4291. </a:t>
            </a:r>
            <a:r>
              <a:rPr lang="en-US" sz="2400" dirty="0" err="1">
                <a:latin typeface="Roboto"/>
              </a:rPr>
              <a:t>proistemi</a:t>
            </a:r>
            <a:r>
              <a:rPr lang="en-US" sz="2400" dirty="0">
                <a:latin typeface="Roboto"/>
              </a:rPr>
              <a:t> ►</a:t>
            </a:r>
          </a:p>
          <a:p>
            <a:r>
              <a:rPr lang="en-US" dirty="0">
                <a:solidFill>
                  <a:srgbClr val="001320"/>
                </a:solidFill>
                <a:latin typeface="Roboto"/>
              </a:rPr>
              <a:t>Lexical Summary</a:t>
            </a:r>
          </a:p>
          <a:p>
            <a:r>
              <a:rPr lang="en-US" dirty="0" err="1">
                <a:solidFill>
                  <a:srgbClr val="001320"/>
                </a:solidFill>
                <a:latin typeface="Roboto"/>
              </a:rPr>
              <a:t>proistemi</a:t>
            </a:r>
            <a:r>
              <a:rPr lang="en-US" dirty="0">
                <a:solidFill>
                  <a:srgbClr val="001320"/>
                </a:solidFill>
                <a:latin typeface="Roboto"/>
              </a:rPr>
              <a:t>: To lead, to manage, to rule, to care for</a:t>
            </a:r>
          </a:p>
          <a:p>
            <a:r>
              <a:rPr lang="en-US" dirty="0" smtClean="0">
                <a:solidFill>
                  <a:srgbClr val="001320"/>
                </a:solidFill>
                <a:latin typeface="Roboto"/>
              </a:rPr>
              <a:t>Pronunciation</a:t>
            </a:r>
            <a:r>
              <a:rPr lang="en-US" dirty="0">
                <a:solidFill>
                  <a:srgbClr val="001320"/>
                </a:solidFill>
                <a:latin typeface="Roboto"/>
              </a:rPr>
              <a:t>: pro-IS-</a:t>
            </a:r>
            <a:r>
              <a:rPr lang="en-US" dirty="0" err="1">
                <a:solidFill>
                  <a:srgbClr val="001320"/>
                </a:solidFill>
                <a:latin typeface="Roboto"/>
              </a:rPr>
              <a:t>tay</a:t>
            </a:r>
            <a:r>
              <a:rPr lang="en-US" dirty="0">
                <a:solidFill>
                  <a:srgbClr val="001320"/>
                </a:solidFill>
                <a:latin typeface="Roboto"/>
              </a:rPr>
              <a:t>-</a:t>
            </a:r>
            <a:r>
              <a:rPr lang="en-US" dirty="0" err="1">
                <a:solidFill>
                  <a:srgbClr val="001320"/>
                </a:solidFill>
                <a:latin typeface="Roboto"/>
              </a:rPr>
              <a:t>mee</a:t>
            </a:r>
            <a:endParaRPr lang="en-US" dirty="0">
              <a:solidFill>
                <a:srgbClr val="001320"/>
              </a:solidFill>
              <a:latin typeface="Roboto"/>
            </a:endParaRPr>
          </a:p>
          <a:p>
            <a:r>
              <a:rPr lang="en-US" dirty="0">
                <a:solidFill>
                  <a:srgbClr val="001320"/>
                </a:solidFill>
                <a:latin typeface="Roboto"/>
              </a:rPr>
              <a:t>Phonetic Spelling: (pro-is'-</a:t>
            </a:r>
            <a:r>
              <a:rPr lang="en-US" dirty="0" err="1">
                <a:solidFill>
                  <a:srgbClr val="001320"/>
                </a:solidFill>
                <a:latin typeface="Roboto"/>
              </a:rPr>
              <a:t>tay</a:t>
            </a:r>
            <a:r>
              <a:rPr lang="en-US" dirty="0">
                <a:solidFill>
                  <a:srgbClr val="001320"/>
                </a:solidFill>
                <a:latin typeface="Roboto"/>
              </a:rPr>
              <a:t>-</a:t>
            </a:r>
            <a:r>
              <a:rPr lang="en-US" dirty="0" err="1">
                <a:solidFill>
                  <a:srgbClr val="001320"/>
                </a:solidFill>
                <a:latin typeface="Roboto"/>
              </a:rPr>
              <a:t>mee</a:t>
            </a:r>
            <a:r>
              <a:rPr lang="en-US" dirty="0">
                <a:solidFill>
                  <a:srgbClr val="001320"/>
                </a:solidFill>
                <a:latin typeface="Roboto"/>
              </a:rPr>
              <a:t>)</a:t>
            </a:r>
          </a:p>
          <a:p>
            <a:r>
              <a:rPr lang="en-US" dirty="0">
                <a:solidFill>
                  <a:srgbClr val="001320"/>
                </a:solidFill>
                <a:latin typeface="Roboto"/>
              </a:rPr>
              <a:t>KJV: maintain, be over, rule</a:t>
            </a:r>
          </a:p>
          <a:p>
            <a:r>
              <a:rPr lang="en-US" dirty="0">
                <a:solidFill>
                  <a:srgbClr val="001320"/>
                </a:solidFill>
                <a:latin typeface="Roboto"/>
              </a:rPr>
              <a:t>Word Origin: [from G4253 (</a:t>
            </a:r>
            <a:r>
              <a:rPr lang="el-GR" dirty="0">
                <a:solidFill>
                  <a:srgbClr val="001320"/>
                </a:solidFill>
                <a:latin typeface="Roboto"/>
              </a:rPr>
              <a:t>πρό - </a:t>
            </a:r>
            <a:r>
              <a:rPr lang="en-US" dirty="0">
                <a:solidFill>
                  <a:srgbClr val="001320"/>
                </a:solidFill>
                <a:latin typeface="Roboto"/>
              </a:rPr>
              <a:t>before) and G2476 (</a:t>
            </a:r>
            <a:r>
              <a:rPr lang="el-GR" dirty="0">
                <a:solidFill>
                  <a:srgbClr val="001320"/>
                </a:solidFill>
                <a:latin typeface="Roboto"/>
              </a:rPr>
              <a:t>ἵστημι - </a:t>
            </a:r>
            <a:r>
              <a:rPr lang="en-US" dirty="0">
                <a:solidFill>
                  <a:srgbClr val="001320"/>
                </a:solidFill>
                <a:latin typeface="Roboto"/>
              </a:rPr>
              <a:t>standing)]</a:t>
            </a:r>
          </a:p>
          <a:p>
            <a:endParaRPr lang="en-US" dirty="0">
              <a:solidFill>
                <a:srgbClr val="001320"/>
              </a:solidFill>
              <a:latin typeface="Roboto"/>
            </a:endParaRPr>
          </a:p>
          <a:p>
            <a:r>
              <a:rPr lang="en-US" dirty="0">
                <a:solidFill>
                  <a:srgbClr val="001320"/>
                </a:solidFill>
                <a:latin typeface="Roboto"/>
              </a:rPr>
              <a:t>1. to stand before</a:t>
            </a:r>
          </a:p>
          <a:p>
            <a:r>
              <a:rPr lang="en-US" dirty="0">
                <a:solidFill>
                  <a:srgbClr val="001320"/>
                </a:solidFill>
                <a:latin typeface="Roboto"/>
              </a:rPr>
              <a:t>2. (in rank) to preside</a:t>
            </a:r>
            <a:endParaRPr lang="en-US" b="0" i="0" dirty="0">
              <a:solidFill>
                <a:srgbClr val="001320"/>
              </a:solidFill>
              <a:effectLst/>
              <a:latin typeface="Roboto"/>
            </a:endParaRPr>
          </a:p>
        </p:txBody>
      </p:sp>
    </p:spTree>
    <p:extLst>
      <p:ext uri="{BB962C8B-B14F-4D97-AF65-F5344CB8AC3E}">
        <p14:creationId xmlns:p14="http://schemas.microsoft.com/office/powerpoint/2010/main" val="138942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Women leaders in the new testament</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13</a:t>
            </a:r>
          </a:p>
        </p:txBody>
      </p:sp>
      <p:sp>
        <p:nvSpPr>
          <p:cNvPr id="5" name="TextBox 4"/>
          <p:cNvSpPr txBox="1"/>
          <p:nvPr/>
        </p:nvSpPr>
        <p:spPr>
          <a:xfrm>
            <a:off x="698500" y="1016000"/>
            <a:ext cx="9652000" cy="4893647"/>
          </a:xfrm>
          <a:prstGeom prst="rect">
            <a:avLst/>
          </a:prstGeom>
          <a:noFill/>
        </p:spPr>
        <p:txBody>
          <a:bodyPr wrap="square" rtlCol="0">
            <a:spAutoFit/>
          </a:bodyPr>
          <a:lstStyle/>
          <a:p>
            <a:r>
              <a:rPr lang="en-US" sz="2400" u="sng" dirty="0"/>
              <a:t>Phoebe</a:t>
            </a:r>
            <a:r>
              <a:rPr lang="en-US" sz="2400" dirty="0"/>
              <a:t>: </a:t>
            </a:r>
            <a:r>
              <a:rPr lang="en-US" sz="2400" dirty="0">
                <a:solidFill>
                  <a:srgbClr val="FFC000"/>
                </a:solidFill>
              </a:rPr>
              <a:t>Paul commends her in Romans 16:1-2 as a diakonos (deacon/minister) of the church </a:t>
            </a:r>
            <a:r>
              <a:rPr lang="en-US" sz="2400" dirty="0" smtClean="0">
                <a:solidFill>
                  <a:srgbClr val="FFC000"/>
                </a:solidFill>
              </a:rPr>
              <a:t>in Cenchreae and </a:t>
            </a:r>
            <a:r>
              <a:rPr lang="en-US" sz="2400" dirty="0">
                <a:solidFill>
                  <a:srgbClr val="FFC000"/>
                </a:solidFill>
              </a:rPr>
              <a:t>a </a:t>
            </a:r>
            <a:r>
              <a:rPr lang="en-US" sz="2400" dirty="0" smtClean="0">
                <a:solidFill>
                  <a:srgbClr val="00B0F0"/>
                </a:solidFill>
              </a:rPr>
              <a:t>prostatis</a:t>
            </a:r>
            <a:r>
              <a:rPr lang="en-US" sz="2400" dirty="0" smtClean="0">
                <a:solidFill>
                  <a:srgbClr val="FFC000"/>
                </a:solidFill>
              </a:rPr>
              <a:t>.</a:t>
            </a:r>
          </a:p>
          <a:p>
            <a:endParaRPr lang="en-US" sz="2400" dirty="0" smtClean="0">
              <a:solidFill>
                <a:srgbClr val="FFC000"/>
              </a:solidFill>
            </a:endParaRPr>
          </a:p>
          <a:p>
            <a:r>
              <a:rPr lang="en-US" sz="2400" u="sng" dirty="0" smtClean="0"/>
              <a:t>Priscilla </a:t>
            </a:r>
            <a:r>
              <a:rPr lang="en-US" sz="2400" u="sng" dirty="0"/>
              <a:t>(Prisca): </a:t>
            </a:r>
            <a:r>
              <a:rPr lang="en-US" sz="2400" dirty="0">
                <a:solidFill>
                  <a:srgbClr val="FFC000"/>
                </a:solidFill>
              </a:rPr>
              <a:t>Along with her husband Aquila, she led a house church and is credited with instructing the prominent teacher Apollos. She is frequently named first in the scriptures, indicating her primary role in their ministry</a:t>
            </a:r>
            <a:r>
              <a:rPr lang="en-US" sz="2400" dirty="0" smtClean="0">
                <a:solidFill>
                  <a:srgbClr val="FFC000"/>
                </a:solidFill>
              </a:rPr>
              <a:t>.</a:t>
            </a:r>
          </a:p>
          <a:p>
            <a:endParaRPr lang="en-US" sz="2400" dirty="0">
              <a:solidFill>
                <a:srgbClr val="FFC000"/>
              </a:solidFill>
            </a:endParaRPr>
          </a:p>
          <a:p>
            <a:r>
              <a:rPr lang="en-US" sz="2400" u="sng" dirty="0" smtClean="0"/>
              <a:t>Lydia</a:t>
            </a:r>
            <a:r>
              <a:rPr lang="en-US" sz="2400" u="sng" dirty="0"/>
              <a:t>: </a:t>
            </a:r>
            <a:r>
              <a:rPr lang="en-US" sz="2400" dirty="0">
                <a:solidFill>
                  <a:srgbClr val="FFC000"/>
                </a:solidFill>
              </a:rPr>
              <a:t>A successful businesswoman in Philippi who hosted a church in her home and supported Paul's missionary </a:t>
            </a:r>
            <a:r>
              <a:rPr lang="en-US" sz="2400" dirty="0" smtClean="0">
                <a:solidFill>
                  <a:srgbClr val="FFC000"/>
                </a:solidFill>
              </a:rPr>
              <a:t>work.</a:t>
            </a:r>
          </a:p>
          <a:p>
            <a:endParaRPr lang="en-US" sz="2400" dirty="0">
              <a:solidFill>
                <a:srgbClr val="FFC000"/>
              </a:solidFill>
            </a:endParaRPr>
          </a:p>
          <a:p>
            <a:r>
              <a:rPr lang="en-US" sz="2400" u="sng" dirty="0" smtClean="0">
                <a:solidFill>
                  <a:srgbClr val="FF0000"/>
                </a:solidFill>
              </a:rPr>
              <a:t>Philip’s </a:t>
            </a:r>
            <a:r>
              <a:rPr lang="en-US" sz="2400" u="sng" dirty="0">
                <a:solidFill>
                  <a:srgbClr val="FF0000"/>
                </a:solidFill>
              </a:rPr>
              <a:t>Four Daughters: </a:t>
            </a:r>
            <a:r>
              <a:rPr lang="en-US" sz="2400" dirty="0">
                <a:solidFill>
                  <a:srgbClr val="FFC000"/>
                </a:solidFill>
              </a:rPr>
              <a:t>The Book of Acts notes that all four of these women were recognized prophetesses.</a:t>
            </a:r>
          </a:p>
        </p:txBody>
      </p:sp>
    </p:spTree>
    <p:extLst>
      <p:ext uri="{BB962C8B-B14F-4D97-AF65-F5344CB8AC3E}">
        <p14:creationId xmlns:p14="http://schemas.microsoft.com/office/powerpoint/2010/main" val="57204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Women leaders in the new testament</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14</a:t>
            </a:r>
          </a:p>
        </p:txBody>
      </p:sp>
      <p:sp>
        <p:nvSpPr>
          <p:cNvPr id="5" name="TextBox 4"/>
          <p:cNvSpPr txBox="1"/>
          <p:nvPr/>
        </p:nvSpPr>
        <p:spPr>
          <a:xfrm>
            <a:off x="698500" y="1016000"/>
            <a:ext cx="9652000" cy="5493812"/>
          </a:xfrm>
          <a:prstGeom prst="rect">
            <a:avLst/>
          </a:prstGeom>
          <a:noFill/>
        </p:spPr>
        <p:txBody>
          <a:bodyPr wrap="square" rtlCol="0">
            <a:spAutoFit/>
          </a:bodyPr>
          <a:lstStyle/>
          <a:p>
            <a:r>
              <a:rPr lang="en-US" sz="2700" b="1" dirty="0" smtClean="0"/>
              <a:t>In </a:t>
            </a:r>
            <a:r>
              <a:rPr lang="en-US" sz="2700" b="1" dirty="0"/>
              <a:t>Acts 21:8–9</a:t>
            </a:r>
            <a:r>
              <a:rPr lang="en-US" sz="2700" dirty="0"/>
              <a:t>, the apostle Paul and his companions arrive in Caesarea and stay at the home of Philip the evangelist (one of the original seven deacons). Luke notes that Philip "had four unmarried daughters who prophesied" (or had the gift of prophecy, depending on the translation</a:t>
            </a:r>
            <a:r>
              <a:rPr lang="en-US" sz="2700" dirty="0" smtClean="0"/>
              <a:t>).</a:t>
            </a:r>
          </a:p>
          <a:p>
            <a:endParaRPr lang="en-US" sz="2700" dirty="0"/>
          </a:p>
          <a:p>
            <a:r>
              <a:rPr lang="en-US" sz="2700" b="1" dirty="0" smtClean="0"/>
              <a:t>Historical </a:t>
            </a:r>
            <a:r>
              <a:rPr lang="en-US" sz="2700" b="1" dirty="0"/>
              <a:t>Significance: </a:t>
            </a:r>
            <a:r>
              <a:rPr lang="en-US" sz="2700" dirty="0"/>
              <a:t>Early church writers, such as Eusebius, record that these women were highly celebrated for their prophetical gifts. Their mention in the New Testament is widely viewed as a fulfillment of the Joel 2 prophecy, which stated that God would pour out His Spirit on both men and women in the last days</a:t>
            </a:r>
            <a:endParaRPr lang="en-US" sz="2700" dirty="0">
              <a:solidFill>
                <a:srgbClr val="FFC000"/>
              </a:solidFill>
            </a:endParaRPr>
          </a:p>
        </p:txBody>
      </p:sp>
    </p:spTree>
    <p:extLst>
      <p:ext uri="{BB962C8B-B14F-4D97-AF65-F5344CB8AC3E}">
        <p14:creationId xmlns:p14="http://schemas.microsoft.com/office/powerpoint/2010/main" val="192754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1 Timothy 2:11-14</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15</a:t>
            </a:r>
          </a:p>
        </p:txBody>
      </p:sp>
      <p:sp>
        <p:nvSpPr>
          <p:cNvPr id="5" name="TextBox 4"/>
          <p:cNvSpPr txBox="1"/>
          <p:nvPr/>
        </p:nvSpPr>
        <p:spPr>
          <a:xfrm>
            <a:off x="698500" y="1016000"/>
            <a:ext cx="9652000" cy="4832092"/>
          </a:xfrm>
          <a:prstGeom prst="rect">
            <a:avLst/>
          </a:prstGeom>
          <a:noFill/>
        </p:spPr>
        <p:txBody>
          <a:bodyPr wrap="square" rtlCol="0">
            <a:spAutoFit/>
          </a:bodyPr>
          <a:lstStyle/>
          <a:p>
            <a:r>
              <a:rPr lang="en-US" sz="2800" dirty="0" smtClean="0"/>
              <a:t>11 A </a:t>
            </a:r>
            <a:r>
              <a:rPr lang="en-US" sz="2800" dirty="0"/>
              <a:t>woman must quietly receive instruction with entire submissiveness. </a:t>
            </a:r>
            <a:endParaRPr lang="en-US" sz="2800" dirty="0" smtClean="0"/>
          </a:p>
          <a:p>
            <a:endParaRPr lang="en-US" sz="2800" dirty="0"/>
          </a:p>
          <a:p>
            <a:r>
              <a:rPr lang="en-US" sz="2800" dirty="0" smtClean="0"/>
              <a:t>12 But </a:t>
            </a:r>
            <a:r>
              <a:rPr lang="en-US" sz="2800" dirty="0"/>
              <a:t>I do not allow a woman to teach or exercise </a:t>
            </a:r>
            <a:r>
              <a:rPr lang="en-US" sz="2800" dirty="0">
                <a:solidFill>
                  <a:srgbClr val="FFFF00"/>
                </a:solidFill>
              </a:rPr>
              <a:t>authority</a:t>
            </a:r>
            <a:r>
              <a:rPr lang="en-US" sz="2800" dirty="0"/>
              <a:t> over a man, but to remain quiet. </a:t>
            </a:r>
            <a:endParaRPr lang="en-US" sz="2800" dirty="0" smtClean="0"/>
          </a:p>
          <a:p>
            <a:endParaRPr lang="en-US" sz="2800" dirty="0"/>
          </a:p>
          <a:p>
            <a:r>
              <a:rPr lang="en-US" sz="2800" dirty="0" smtClean="0"/>
              <a:t>13 For </a:t>
            </a:r>
            <a:r>
              <a:rPr lang="en-US" sz="2800" dirty="0"/>
              <a:t>it was Adam who was first created, [and] then Eve. </a:t>
            </a:r>
            <a:endParaRPr lang="en-US" sz="2800" dirty="0" smtClean="0"/>
          </a:p>
          <a:p>
            <a:endParaRPr lang="en-US" sz="2800" dirty="0"/>
          </a:p>
          <a:p>
            <a:r>
              <a:rPr lang="en-US" sz="2800" dirty="0" smtClean="0"/>
              <a:t>14 And </a:t>
            </a:r>
            <a:r>
              <a:rPr lang="en-US" sz="2800" dirty="0"/>
              <a:t>[it was] not Adam [who] was deceived, but the woman being deceived, fell into transgression. </a:t>
            </a:r>
          </a:p>
        </p:txBody>
      </p:sp>
    </p:spTree>
    <p:extLst>
      <p:ext uri="{BB962C8B-B14F-4D97-AF65-F5344CB8AC3E}">
        <p14:creationId xmlns:p14="http://schemas.microsoft.com/office/powerpoint/2010/main" val="3355829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1 Timothy 2:11-14</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16</a:t>
            </a:r>
          </a:p>
        </p:txBody>
      </p:sp>
      <p:sp>
        <p:nvSpPr>
          <p:cNvPr id="5" name="TextBox 4"/>
          <p:cNvSpPr txBox="1"/>
          <p:nvPr/>
        </p:nvSpPr>
        <p:spPr>
          <a:xfrm>
            <a:off x="698500" y="1016000"/>
            <a:ext cx="9652000" cy="5262979"/>
          </a:xfrm>
          <a:prstGeom prst="rect">
            <a:avLst/>
          </a:prstGeom>
          <a:noFill/>
        </p:spPr>
        <p:txBody>
          <a:bodyPr wrap="square" rtlCol="0">
            <a:spAutoFit/>
          </a:bodyPr>
          <a:lstStyle/>
          <a:p>
            <a:r>
              <a:rPr lang="en-US" sz="2800" dirty="0" smtClean="0"/>
              <a:t>11 A </a:t>
            </a:r>
            <a:r>
              <a:rPr lang="en-US" sz="2800" dirty="0"/>
              <a:t>woman must quietly receive instruction with entire submissiveness. </a:t>
            </a:r>
            <a:r>
              <a:rPr lang="en-US" sz="2800" dirty="0" smtClean="0">
                <a:solidFill>
                  <a:srgbClr val="FFC000"/>
                </a:solidFill>
              </a:rPr>
              <a:t>(Jewish women generally did not receive theological instruction)</a:t>
            </a:r>
          </a:p>
          <a:p>
            <a:endParaRPr lang="en-US" sz="2800" dirty="0"/>
          </a:p>
          <a:p>
            <a:r>
              <a:rPr lang="en-US" sz="2800" dirty="0" smtClean="0"/>
              <a:t>12 But </a:t>
            </a:r>
            <a:r>
              <a:rPr lang="en-US" sz="2800" dirty="0"/>
              <a:t>I do not allow a woman to teach or exercise </a:t>
            </a:r>
            <a:r>
              <a:rPr lang="en-US" sz="2800" dirty="0">
                <a:solidFill>
                  <a:srgbClr val="FFFF00"/>
                </a:solidFill>
              </a:rPr>
              <a:t>authority</a:t>
            </a:r>
            <a:r>
              <a:rPr lang="en-US" sz="2800" dirty="0"/>
              <a:t> over a man, but to remain quiet. </a:t>
            </a:r>
            <a:endParaRPr lang="en-US" sz="2800" dirty="0" smtClean="0"/>
          </a:p>
          <a:p>
            <a:endParaRPr lang="en-US" sz="2800" dirty="0"/>
          </a:p>
          <a:p>
            <a:r>
              <a:rPr lang="en-US" sz="2800" dirty="0" smtClean="0"/>
              <a:t>13 For </a:t>
            </a:r>
            <a:r>
              <a:rPr lang="en-US" sz="2800" dirty="0"/>
              <a:t>it was Adam who was first created, [and] then Eve. </a:t>
            </a:r>
            <a:endParaRPr lang="en-US" sz="2800" dirty="0" smtClean="0"/>
          </a:p>
          <a:p>
            <a:endParaRPr lang="en-US" sz="2800" dirty="0"/>
          </a:p>
          <a:p>
            <a:r>
              <a:rPr lang="en-US" sz="2800" dirty="0" smtClean="0"/>
              <a:t>14 And </a:t>
            </a:r>
            <a:r>
              <a:rPr lang="en-US" sz="2800" dirty="0"/>
              <a:t>[it was] not Adam [who] was deceived, but the woman being deceived, fell into transgression. </a:t>
            </a:r>
          </a:p>
        </p:txBody>
      </p:sp>
      <p:sp>
        <p:nvSpPr>
          <p:cNvPr id="6" name="TextBox 5"/>
          <p:cNvSpPr txBox="1"/>
          <p:nvPr/>
        </p:nvSpPr>
        <p:spPr>
          <a:xfrm>
            <a:off x="965200" y="1511300"/>
            <a:ext cx="9728200" cy="4524315"/>
          </a:xfrm>
          <a:prstGeom prst="rect">
            <a:avLst/>
          </a:prstGeom>
          <a:solidFill>
            <a:srgbClr val="C00000"/>
          </a:solidFill>
        </p:spPr>
        <p:txBody>
          <a:bodyPr wrap="square" rtlCol="0">
            <a:spAutoFit/>
          </a:bodyPr>
          <a:lstStyle/>
          <a:p>
            <a:pPr algn="ctr"/>
            <a:r>
              <a:rPr lang="en-US" sz="2400" b="1" dirty="0"/>
              <a:t>◄ 831. authenteó </a:t>
            </a:r>
            <a:r>
              <a:rPr lang="en-US" sz="2400" b="1" dirty="0" smtClean="0"/>
              <a:t>►</a:t>
            </a:r>
          </a:p>
          <a:p>
            <a:pPr algn="ctr"/>
            <a:endParaRPr lang="en-US" sz="2400" b="1" dirty="0"/>
          </a:p>
          <a:p>
            <a:r>
              <a:rPr lang="en-US" sz="2400" dirty="0"/>
              <a:t>Lexical Summary</a:t>
            </a:r>
          </a:p>
          <a:p>
            <a:r>
              <a:rPr lang="en-US" sz="2400" dirty="0"/>
              <a:t>authenteó: To have authority, to exercise authority, </a:t>
            </a:r>
            <a:r>
              <a:rPr lang="en-US" sz="2400" dirty="0">
                <a:solidFill>
                  <a:srgbClr val="FFFF00"/>
                </a:solidFill>
              </a:rPr>
              <a:t>to dominate</a:t>
            </a:r>
          </a:p>
          <a:p>
            <a:r>
              <a:rPr lang="en-US" sz="2400" dirty="0" smtClean="0"/>
              <a:t>Part </a:t>
            </a:r>
            <a:r>
              <a:rPr lang="en-US" sz="2400" dirty="0"/>
              <a:t>of Speech: Verb</a:t>
            </a:r>
          </a:p>
          <a:p>
            <a:r>
              <a:rPr lang="en-US" sz="2400" dirty="0" smtClean="0"/>
              <a:t>Pronunciation</a:t>
            </a:r>
            <a:r>
              <a:rPr lang="en-US" sz="2400" dirty="0"/>
              <a:t>: ow-then-TEH-o</a:t>
            </a:r>
          </a:p>
          <a:p>
            <a:r>
              <a:rPr lang="en-US" sz="2400" dirty="0"/>
              <a:t>Phonetic Spelling: (ow-then-</a:t>
            </a:r>
            <a:r>
              <a:rPr lang="en-US" sz="2400" dirty="0" err="1"/>
              <a:t>teh</a:t>
            </a:r>
            <a:r>
              <a:rPr lang="en-US" sz="2400" dirty="0"/>
              <a:t>'-o)</a:t>
            </a:r>
          </a:p>
          <a:p>
            <a:r>
              <a:rPr lang="en-US" sz="2400" dirty="0"/>
              <a:t>KJV: usurp authority over</a:t>
            </a:r>
          </a:p>
          <a:p>
            <a:r>
              <a:rPr lang="en-US" sz="2400" dirty="0"/>
              <a:t>NASB: exercise authority over</a:t>
            </a:r>
          </a:p>
          <a:p>
            <a:endParaRPr lang="en-US" sz="2400" dirty="0" smtClean="0"/>
          </a:p>
          <a:p>
            <a:r>
              <a:rPr lang="en-US" sz="2400" dirty="0" smtClean="0"/>
              <a:t>1</a:t>
            </a:r>
            <a:r>
              <a:rPr lang="en-US" sz="2400" dirty="0"/>
              <a:t>. to act of oneself</a:t>
            </a:r>
          </a:p>
          <a:p>
            <a:r>
              <a:rPr lang="en-US" sz="2400" dirty="0">
                <a:solidFill>
                  <a:srgbClr val="FFFF00"/>
                </a:solidFill>
              </a:rPr>
              <a:t>2. (figuratively) dominate</a:t>
            </a:r>
          </a:p>
        </p:txBody>
      </p:sp>
    </p:spTree>
    <p:extLst>
      <p:ext uri="{BB962C8B-B14F-4D97-AF65-F5344CB8AC3E}">
        <p14:creationId xmlns:p14="http://schemas.microsoft.com/office/powerpoint/2010/main" val="406447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a:solidFill>
                  <a:srgbClr val="92D050"/>
                </a:solidFill>
              </a:rPr>
              <a:t>Thesaurus Linguae Graecae </a:t>
            </a: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17</a:t>
            </a:r>
          </a:p>
        </p:txBody>
      </p:sp>
      <p:sp>
        <p:nvSpPr>
          <p:cNvPr id="5" name="TextBox 4"/>
          <p:cNvSpPr txBox="1"/>
          <p:nvPr/>
        </p:nvSpPr>
        <p:spPr>
          <a:xfrm>
            <a:off x="677916" y="1245477"/>
            <a:ext cx="9672583" cy="5235968"/>
          </a:xfrm>
          <a:prstGeom prst="rect">
            <a:avLst/>
          </a:prstGeom>
          <a:noFill/>
        </p:spPr>
        <p:txBody>
          <a:bodyPr wrap="square" rtlCol="0">
            <a:spAutoFit/>
          </a:bodyPr>
          <a:lstStyle/>
          <a:p>
            <a:r>
              <a:rPr lang="en-US" sz="3600" dirty="0"/>
              <a:t>The Thesaurus Linguae Graecae (TLG) is a massive digital research database containing virtually all texts written in Greek from antiquity (the time of Homer, 8th century B.C.) to the present era. Based at the University of California, Irvine, and founded in 1972, it is one of the earliest and largest digital humanities projects in the </a:t>
            </a:r>
            <a:r>
              <a:rPr lang="en-US" sz="3600" dirty="0" smtClean="0"/>
              <a:t>world.</a:t>
            </a:r>
            <a:endParaRPr lang="en-US" sz="3600" dirty="0"/>
          </a:p>
        </p:txBody>
      </p:sp>
    </p:spTree>
    <p:extLst>
      <p:ext uri="{BB962C8B-B14F-4D97-AF65-F5344CB8AC3E}">
        <p14:creationId xmlns:p14="http://schemas.microsoft.com/office/powerpoint/2010/main" val="364791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a:solidFill>
                  <a:srgbClr val="92D050"/>
                </a:solidFill>
              </a:rPr>
              <a:t>Thesaurus Linguae Graecae </a:t>
            </a: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18</a:t>
            </a:r>
          </a:p>
        </p:txBody>
      </p:sp>
      <p:sp>
        <p:nvSpPr>
          <p:cNvPr id="5" name="TextBox 4"/>
          <p:cNvSpPr txBox="1"/>
          <p:nvPr/>
        </p:nvSpPr>
        <p:spPr>
          <a:xfrm>
            <a:off x="677916" y="1245477"/>
            <a:ext cx="9672583" cy="5324535"/>
          </a:xfrm>
          <a:prstGeom prst="rect">
            <a:avLst/>
          </a:prstGeom>
          <a:noFill/>
        </p:spPr>
        <p:txBody>
          <a:bodyPr wrap="square" rtlCol="0">
            <a:spAutoFit/>
          </a:bodyPr>
          <a:lstStyle/>
          <a:p>
            <a:r>
              <a:rPr lang="en-US" sz="2800" dirty="0"/>
              <a:t>Key Features of the </a:t>
            </a:r>
            <a:r>
              <a:rPr lang="en-US" sz="2800" dirty="0" smtClean="0"/>
              <a:t>TLG Massive </a:t>
            </a:r>
            <a:r>
              <a:rPr lang="en-US" sz="2800" dirty="0"/>
              <a:t>Scope: The database contains over 110 million words from more than 10,000 works associated with 4,000 authors</a:t>
            </a:r>
            <a:r>
              <a:rPr lang="en-US" sz="2800" dirty="0" smtClean="0"/>
              <a:t>. </a:t>
            </a:r>
          </a:p>
          <a:p>
            <a:endParaRPr lang="en-US" sz="2800" dirty="0" smtClean="0"/>
          </a:p>
          <a:p>
            <a:r>
              <a:rPr lang="en-US" sz="2800" dirty="0" smtClean="0"/>
              <a:t>Historical </a:t>
            </a:r>
            <a:r>
              <a:rPr lang="en-US" sz="2800" dirty="0"/>
              <a:t>Range: It spans from Homer through the fall of Byzantium (1453 A.D.) and includes select modern Greek literature</a:t>
            </a:r>
            <a:r>
              <a:rPr lang="en-US" sz="2800" dirty="0" smtClean="0"/>
              <a:t>. </a:t>
            </a:r>
          </a:p>
          <a:p>
            <a:endParaRPr lang="en-US" sz="2800" dirty="0"/>
          </a:p>
          <a:p>
            <a:r>
              <a:rPr lang="en-US" sz="2800" dirty="0" smtClean="0"/>
              <a:t>Included </a:t>
            </a:r>
            <a:r>
              <a:rPr lang="en-US" sz="2800" dirty="0"/>
              <a:t>Works: In addition to classical literature, the database covers a wide array of texts, including the Septuagint, the New Testament, and various church fathers and </a:t>
            </a:r>
            <a:r>
              <a:rPr lang="en-US" sz="3200" dirty="0"/>
              <a:t>historical documents.</a:t>
            </a:r>
          </a:p>
        </p:txBody>
      </p:sp>
    </p:spTree>
    <p:extLst>
      <p:ext uri="{BB962C8B-B14F-4D97-AF65-F5344CB8AC3E}">
        <p14:creationId xmlns:p14="http://schemas.microsoft.com/office/powerpoint/2010/main" val="54260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1 Timothy 2:11-14</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19</a:t>
            </a:r>
          </a:p>
        </p:txBody>
      </p:sp>
      <p:sp>
        <p:nvSpPr>
          <p:cNvPr id="5" name="TextBox 4"/>
          <p:cNvSpPr txBox="1"/>
          <p:nvPr/>
        </p:nvSpPr>
        <p:spPr>
          <a:xfrm>
            <a:off x="698500" y="1016000"/>
            <a:ext cx="9652000" cy="5262979"/>
          </a:xfrm>
          <a:prstGeom prst="rect">
            <a:avLst/>
          </a:prstGeom>
          <a:noFill/>
        </p:spPr>
        <p:txBody>
          <a:bodyPr wrap="square" rtlCol="0">
            <a:spAutoFit/>
          </a:bodyPr>
          <a:lstStyle/>
          <a:p>
            <a:r>
              <a:rPr lang="en-US" sz="2800" dirty="0" smtClean="0"/>
              <a:t>11 A </a:t>
            </a:r>
            <a:r>
              <a:rPr lang="en-US" sz="2800" dirty="0"/>
              <a:t>woman must quietly receive instruction with entire submissiveness. </a:t>
            </a:r>
            <a:r>
              <a:rPr lang="en-US" sz="2800" dirty="0" smtClean="0">
                <a:solidFill>
                  <a:srgbClr val="FFC000"/>
                </a:solidFill>
              </a:rPr>
              <a:t>(Jewish women generally did not receive theological instruction)</a:t>
            </a:r>
          </a:p>
          <a:p>
            <a:endParaRPr lang="en-US" sz="2800" dirty="0"/>
          </a:p>
          <a:p>
            <a:r>
              <a:rPr lang="en-US" sz="2800" dirty="0" smtClean="0"/>
              <a:t>12 But </a:t>
            </a:r>
            <a:r>
              <a:rPr lang="en-US" sz="2800" dirty="0"/>
              <a:t>I do not allow a woman to teach or exercise </a:t>
            </a:r>
            <a:r>
              <a:rPr lang="en-US" sz="2800" dirty="0">
                <a:solidFill>
                  <a:srgbClr val="FFFF00"/>
                </a:solidFill>
              </a:rPr>
              <a:t>authority</a:t>
            </a:r>
            <a:r>
              <a:rPr lang="en-US" sz="2800" dirty="0"/>
              <a:t> over a man, but to remain quiet. </a:t>
            </a:r>
            <a:endParaRPr lang="en-US" sz="2800" dirty="0" smtClean="0"/>
          </a:p>
          <a:p>
            <a:endParaRPr lang="en-US" sz="2800" dirty="0"/>
          </a:p>
          <a:p>
            <a:r>
              <a:rPr lang="en-US" sz="2800" dirty="0" smtClean="0"/>
              <a:t>13 For </a:t>
            </a:r>
            <a:r>
              <a:rPr lang="en-US" sz="2800" dirty="0"/>
              <a:t>it was Adam who was first created, [and] then Eve. </a:t>
            </a:r>
            <a:endParaRPr lang="en-US" sz="2800" dirty="0" smtClean="0"/>
          </a:p>
          <a:p>
            <a:endParaRPr lang="en-US" sz="2800" dirty="0"/>
          </a:p>
          <a:p>
            <a:r>
              <a:rPr lang="en-US" sz="2800" dirty="0" smtClean="0"/>
              <a:t>14 And </a:t>
            </a:r>
            <a:r>
              <a:rPr lang="en-US" sz="2800" dirty="0"/>
              <a:t>[it was] not Adam [who] was deceived, but the woman being deceived, fell into transgression. </a:t>
            </a:r>
          </a:p>
        </p:txBody>
      </p:sp>
      <p:sp>
        <p:nvSpPr>
          <p:cNvPr id="6" name="TextBox 5"/>
          <p:cNvSpPr txBox="1"/>
          <p:nvPr/>
        </p:nvSpPr>
        <p:spPr>
          <a:xfrm>
            <a:off x="1497723" y="488730"/>
            <a:ext cx="7882759" cy="6093976"/>
          </a:xfrm>
          <a:prstGeom prst="rect">
            <a:avLst/>
          </a:prstGeom>
          <a:solidFill>
            <a:srgbClr val="C00000"/>
          </a:solidFill>
        </p:spPr>
        <p:txBody>
          <a:bodyPr wrap="square" rtlCol="0">
            <a:spAutoFit/>
          </a:bodyPr>
          <a:lstStyle/>
          <a:p>
            <a:pPr algn="ctr"/>
            <a:r>
              <a:rPr lang="en-US" sz="2400" b="1" dirty="0"/>
              <a:t>◄ 831. authenteó </a:t>
            </a:r>
            <a:r>
              <a:rPr lang="en-US" sz="2400" b="1" dirty="0" smtClean="0"/>
              <a:t>►</a:t>
            </a:r>
          </a:p>
          <a:p>
            <a:pPr algn="ctr"/>
            <a:endParaRPr lang="en-US" sz="2400" b="1" dirty="0"/>
          </a:p>
          <a:p>
            <a:r>
              <a:rPr lang="en-US" dirty="0"/>
              <a:t>Meanings for </a:t>
            </a:r>
            <a:r>
              <a:rPr lang="en-US" dirty="0" err="1"/>
              <a:t>authentein</a:t>
            </a:r>
            <a:r>
              <a:rPr lang="en-US" dirty="0"/>
              <a:t> in the TLG between 200 B.C. and 200 A.D. (a 400-year span with the New Testament period at its center) include the following:</a:t>
            </a:r>
          </a:p>
          <a:p>
            <a:endParaRPr lang="en-US" sz="2400" dirty="0"/>
          </a:p>
          <a:p>
            <a:r>
              <a:rPr lang="en-US" sz="2200" dirty="0"/>
              <a:t>– “doer of a massacre”</a:t>
            </a:r>
          </a:p>
          <a:p>
            <a:r>
              <a:rPr lang="en-US" sz="2200" dirty="0"/>
              <a:t>– “author of crimes”</a:t>
            </a:r>
          </a:p>
          <a:p>
            <a:r>
              <a:rPr lang="en-US" sz="2200" dirty="0"/>
              <a:t>– “perpetrators of sacrilege”</a:t>
            </a:r>
          </a:p>
          <a:p>
            <a:r>
              <a:rPr lang="en-US" sz="2200" dirty="0"/>
              <a:t>– “supporter of violent actions”</a:t>
            </a:r>
          </a:p>
          <a:p>
            <a:r>
              <a:rPr lang="en-US" sz="2200" dirty="0"/>
              <a:t>– “murderer of oneself”</a:t>
            </a:r>
          </a:p>
          <a:p>
            <a:r>
              <a:rPr lang="en-US" sz="2200" dirty="0"/>
              <a:t>– “sole power”</a:t>
            </a:r>
          </a:p>
          <a:p>
            <a:r>
              <a:rPr lang="en-US" sz="2200" dirty="0"/>
              <a:t>– “perpetrator of slaughter”</a:t>
            </a:r>
          </a:p>
          <a:p>
            <a:r>
              <a:rPr lang="en-US" sz="2200" dirty="0"/>
              <a:t>– “murderer”</a:t>
            </a:r>
          </a:p>
          <a:p>
            <a:r>
              <a:rPr lang="en-US" sz="2200" dirty="0"/>
              <a:t>– “slayer”</a:t>
            </a:r>
          </a:p>
          <a:p>
            <a:r>
              <a:rPr lang="en-US" sz="2200" dirty="0"/>
              <a:t>– “slayer of oneself”</a:t>
            </a:r>
          </a:p>
          <a:p>
            <a:r>
              <a:rPr lang="en-US" sz="2200" dirty="0" smtClean="0"/>
              <a:t>– </a:t>
            </a:r>
            <a:r>
              <a:rPr lang="en-US" sz="2200" dirty="0"/>
              <a:t>“perpetrator of evil”</a:t>
            </a:r>
          </a:p>
          <a:p>
            <a:r>
              <a:rPr lang="en-US" sz="2200" dirty="0"/>
              <a:t>– “one who murders by his own hand”</a:t>
            </a:r>
            <a:endParaRPr lang="en-US" sz="2200" dirty="0">
              <a:solidFill>
                <a:srgbClr val="FFFF00"/>
              </a:solidFill>
            </a:endParaRPr>
          </a:p>
        </p:txBody>
      </p:sp>
    </p:spTree>
    <p:extLst>
      <p:ext uri="{BB962C8B-B14F-4D97-AF65-F5344CB8AC3E}">
        <p14:creationId xmlns:p14="http://schemas.microsoft.com/office/powerpoint/2010/main" val="257644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Ephesians 5:22-25</a:t>
            </a:r>
            <a:endParaRPr lang="en-US" sz="2400" u="sng"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2</a:t>
            </a:r>
            <a:endParaRPr lang="en-US" sz="3200" b="1" dirty="0" smtClean="0">
              <a:solidFill>
                <a:schemeClr val="bg1"/>
              </a:solidFill>
            </a:endParaRPr>
          </a:p>
        </p:txBody>
      </p:sp>
      <p:sp>
        <p:nvSpPr>
          <p:cNvPr id="5" name="TextBox 4"/>
          <p:cNvSpPr txBox="1"/>
          <p:nvPr/>
        </p:nvSpPr>
        <p:spPr>
          <a:xfrm>
            <a:off x="698500" y="1016000"/>
            <a:ext cx="9652000" cy="5262979"/>
          </a:xfrm>
          <a:prstGeom prst="rect">
            <a:avLst/>
          </a:prstGeom>
          <a:noFill/>
        </p:spPr>
        <p:txBody>
          <a:bodyPr wrap="square" rtlCol="0">
            <a:spAutoFit/>
          </a:bodyPr>
          <a:lstStyle/>
          <a:p>
            <a:r>
              <a:rPr lang="en-US" sz="2800" dirty="0" smtClean="0">
                <a:solidFill>
                  <a:srgbClr val="00B0F0"/>
                </a:solidFill>
              </a:rPr>
              <a:t>22</a:t>
            </a:r>
            <a:r>
              <a:rPr lang="en-US" sz="2800" dirty="0" smtClean="0"/>
              <a:t> Wives</a:t>
            </a:r>
            <a:r>
              <a:rPr lang="en-US" sz="2800" dirty="0"/>
              <a:t>, [be subject] to your own husbands, as to the Lord. </a:t>
            </a:r>
            <a:endParaRPr lang="en-US" sz="2800" dirty="0" smtClean="0"/>
          </a:p>
          <a:p>
            <a:endParaRPr lang="en-US" sz="2800" dirty="0"/>
          </a:p>
          <a:p>
            <a:r>
              <a:rPr lang="en-US" sz="2800" dirty="0" smtClean="0">
                <a:solidFill>
                  <a:srgbClr val="00B0F0"/>
                </a:solidFill>
              </a:rPr>
              <a:t>23</a:t>
            </a:r>
            <a:r>
              <a:rPr lang="en-US" sz="2800" dirty="0" smtClean="0"/>
              <a:t> For </a:t>
            </a:r>
            <a:r>
              <a:rPr lang="en-US" sz="2800" dirty="0"/>
              <a:t>the husband is the head of the wife, as Christ also is the head of the church, He Himself [being] the Savior of the body. </a:t>
            </a:r>
            <a:endParaRPr lang="en-US" sz="2800" dirty="0" smtClean="0"/>
          </a:p>
          <a:p>
            <a:endParaRPr lang="en-US" sz="2800" dirty="0"/>
          </a:p>
          <a:p>
            <a:r>
              <a:rPr lang="en-US" sz="2800" dirty="0" smtClean="0">
                <a:solidFill>
                  <a:srgbClr val="00B0F0"/>
                </a:solidFill>
              </a:rPr>
              <a:t>24</a:t>
            </a:r>
            <a:r>
              <a:rPr lang="en-US" sz="2800" dirty="0" smtClean="0"/>
              <a:t> But </a:t>
            </a:r>
            <a:r>
              <a:rPr lang="en-US" sz="2800" dirty="0"/>
              <a:t>as the church is subject to Christ, so also the wives [ought to be] to their husbands in everything.</a:t>
            </a:r>
          </a:p>
          <a:p>
            <a:endParaRPr lang="en-US" sz="2800" dirty="0"/>
          </a:p>
          <a:p>
            <a:r>
              <a:rPr lang="en-US" sz="2800" dirty="0" smtClean="0">
                <a:solidFill>
                  <a:srgbClr val="00B0F0"/>
                </a:solidFill>
              </a:rPr>
              <a:t>25</a:t>
            </a:r>
            <a:r>
              <a:rPr lang="en-US" sz="2800" dirty="0" smtClean="0"/>
              <a:t> Husbands</a:t>
            </a:r>
            <a:r>
              <a:rPr lang="en-US" sz="2800" dirty="0"/>
              <a:t>, love your wives, just as Christ also loved the church and gave Himself up for her, </a:t>
            </a:r>
          </a:p>
        </p:txBody>
      </p:sp>
    </p:spTree>
    <p:extLst>
      <p:ext uri="{BB962C8B-B14F-4D97-AF65-F5344CB8AC3E}">
        <p14:creationId xmlns:p14="http://schemas.microsoft.com/office/powerpoint/2010/main" val="44422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1 Timothy 2:11-14</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20</a:t>
            </a:r>
          </a:p>
        </p:txBody>
      </p:sp>
      <p:sp>
        <p:nvSpPr>
          <p:cNvPr id="5" name="TextBox 4"/>
          <p:cNvSpPr txBox="1"/>
          <p:nvPr/>
        </p:nvSpPr>
        <p:spPr>
          <a:xfrm>
            <a:off x="698500" y="1016000"/>
            <a:ext cx="9652000" cy="5262979"/>
          </a:xfrm>
          <a:prstGeom prst="rect">
            <a:avLst/>
          </a:prstGeom>
          <a:noFill/>
        </p:spPr>
        <p:txBody>
          <a:bodyPr wrap="square" rtlCol="0">
            <a:spAutoFit/>
          </a:bodyPr>
          <a:lstStyle/>
          <a:p>
            <a:r>
              <a:rPr lang="en-US" sz="2800" dirty="0" smtClean="0"/>
              <a:t>11 A </a:t>
            </a:r>
            <a:r>
              <a:rPr lang="en-US" sz="2800" dirty="0"/>
              <a:t>woman must quietly receive instruction with entire submissiveness. </a:t>
            </a:r>
            <a:r>
              <a:rPr lang="en-US" sz="2800" dirty="0" smtClean="0">
                <a:solidFill>
                  <a:srgbClr val="FFC000"/>
                </a:solidFill>
              </a:rPr>
              <a:t>(Jewish women generally did not receive theological instruction)</a:t>
            </a:r>
          </a:p>
          <a:p>
            <a:endParaRPr lang="en-US" sz="2800" dirty="0"/>
          </a:p>
          <a:p>
            <a:r>
              <a:rPr lang="en-US" sz="2800" dirty="0" smtClean="0"/>
              <a:t>12 But </a:t>
            </a:r>
            <a:r>
              <a:rPr lang="en-US" sz="2800" dirty="0"/>
              <a:t>I do not allow a woman to teach or exercise </a:t>
            </a:r>
            <a:r>
              <a:rPr lang="en-US" sz="2800" dirty="0">
                <a:solidFill>
                  <a:srgbClr val="FFFF00"/>
                </a:solidFill>
              </a:rPr>
              <a:t>authority</a:t>
            </a:r>
            <a:r>
              <a:rPr lang="en-US" sz="2800" dirty="0"/>
              <a:t> over a man, but to remain quiet. </a:t>
            </a:r>
            <a:endParaRPr lang="en-US" sz="2800" dirty="0" smtClean="0"/>
          </a:p>
          <a:p>
            <a:endParaRPr lang="en-US" sz="2800" dirty="0"/>
          </a:p>
          <a:p>
            <a:r>
              <a:rPr lang="en-US" sz="2800" dirty="0" smtClean="0"/>
              <a:t>13 For </a:t>
            </a:r>
            <a:r>
              <a:rPr lang="en-US" sz="2800" dirty="0"/>
              <a:t>it was Adam who was first created, [and] then Eve. </a:t>
            </a:r>
            <a:endParaRPr lang="en-US" sz="2800" dirty="0" smtClean="0"/>
          </a:p>
          <a:p>
            <a:endParaRPr lang="en-US" sz="2800" dirty="0"/>
          </a:p>
          <a:p>
            <a:r>
              <a:rPr lang="en-US" sz="2800" dirty="0" smtClean="0"/>
              <a:t>14 And </a:t>
            </a:r>
            <a:r>
              <a:rPr lang="en-US" sz="2800" dirty="0"/>
              <a:t>[it was] not Adam [who] was deceived, but the woman being deceived, fell into transgression.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08" y="571787"/>
            <a:ext cx="8614705" cy="5907526"/>
          </a:xfrm>
          <a:prstGeom prst="rect">
            <a:avLst/>
          </a:prstGeom>
        </p:spPr>
      </p:pic>
    </p:spTree>
    <p:extLst>
      <p:ext uri="{BB962C8B-B14F-4D97-AF65-F5344CB8AC3E}">
        <p14:creationId xmlns:p14="http://schemas.microsoft.com/office/powerpoint/2010/main" val="42293466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1 Timothy 2:11-14</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21</a:t>
            </a:r>
          </a:p>
        </p:txBody>
      </p:sp>
      <p:sp>
        <p:nvSpPr>
          <p:cNvPr id="5" name="TextBox 4"/>
          <p:cNvSpPr txBox="1"/>
          <p:nvPr/>
        </p:nvSpPr>
        <p:spPr>
          <a:xfrm>
            <a:off x="698500" y="1016000"/>
            <a:ext cx="9652000" cy="4832092"/>
          </a:xfrm>
          <a:prstGeom prst="rect">
            <a:avLst/>
          </a:prstGeom>
          <a:noFill/>
        </p:spPr>
        <p:txBody>
          <a:bodyPr wrap="square" rtlCol="0">
            <a:spAutoFit/>
          </a:bodyPr>
          <a:lstStyle/>
          <a:p>
            <a:r>
              <a:rPr lang="en-US" sz="2800" dirty="0" smtClean="0"/>
              <a:t>11 A </a:t>
            </a:r>
            <a:r>
              <a:rPr lang="en-US" sz="2800" dirty="0"/>
              <a:t>woman must quietly receive instruction with entire submissiveness. </a:t>
            </a:r>
            <a:endParaRPr lang="en-US" sz="2800" dirty="0" smtClean="0"/>
          </a:p>
          <a:p>
            <a:endParaRPr lang="en-US" sz="2800" dirty="0"/>
          </a:p>
          <a:p>
            <a:r>
              <a:rPr lang="en-US" sz="2800" dirty="0" smtClean="0"/>
              <a:t>12 But </a:t>
            </a:r>
            <a:r>
              <a:rPr lang="en-US" sz="2800" dirty="0"/>
              <a:t>I do not allow a woman to teach or exercise authority over a man, but to remain quiet. </a:t>
            </a:r>
            <a:endParaRPr lang="en-US" sz="2800" dirty="0" smtClean="0"/>
          </a:p>
          <a:p>
            <a:endParaRPr lang="en-US" sz="2800" dirty="0"/>
          </a:p>
          <a:p>
            <a:r>
              <a:rPr lang="en-US" sz="2800" dirty="0" smtClean="0">
                <a:solidFill>
                  <a:srgbClr val="FFFF00"/>
                </a:solidFill>
              </a:rPr>
              <a:t>13 For </a:t>
            </a:r>
            <a:r>
              <a:rPr lang="en-US" sz="2800" dirty="0">
                <a:solidFill>
                  <a:srgbClr val="FFFF00"/>
                </a:solidFill>
              </a:rPr>
              <a:t>it was Adam who was first created, [and] then Eve. </a:t>
            </a:r>
            <a:endParaRPr lang="en-US" sz="2800" dirty="0" smtClean="0">
              <a:solidFill>
                <a:srgbClr val="FFFF00"/>
              </a:solidFill>
            </a:endParaRPr>
          </a:p>
          <a:p>
            <a:endParaRPr lang="en-US" sz="2800" dirty="0"/>
          </a:p>
          <a:p>
            <a:r>
              <a:rPr lang="en-US" sz="2800" dirty="0" smtClean="0">
                <a:solidFill>
                  <a:srgbClr val="FFFF00"/>
                </a:solidFill>
              </a:rPr>
              <a:t>14 And </a:t>
            </a:r>
            <a:r>
              <a:rPr lang="en-US" sz="2800" dirty="0">
                <a:solidFill>
                  <a:srgbClr val="FFFF00"/>
                </a:solidFill>
              </a:rPr>
              <a:t>[it was] not Adam [who] was deceived, but the woman being deceived, fell into transgression. </a:t>
            </a:r>
          </a:p>
        </p:txBody>
      </p:sp>
    </p:spTree>
    <p:extLst>
      <p:ext uri="{BB962C8B-B14F-4D97-AF65-F5344CB8AC3E}">
        <p14:creationId xmlns:p14="http://schemas.microsoft.com/office/powerpoint/2010/main" val="158025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1 Timothy 2:11-14</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22</a:t>
            </a:r>
          </a:p>
        </p:txBody>
      </p:sp>
      <p:sp>
        <p:nvSpPr>
          <p:cNvPr id="5" name="TextBox 4"/>
          <p:cNvSpPr txBox="1"/>
          <p:nvPr/>
        </p:nvSpPr>
        <p:spPr>
          <a:xfrm>
            <a:off x="698500" y="1016000"/>
            <a:ext cx="9652000" cy="5262979"/>
          </a:xfrm>
          <a:prstGeom prst="rect">
            <a:avLst/>
          </a:prstGeom>
          <a:noFill/>
        </p:spPr>
        <p:txBody>
          <a:bodyPr wrap="square" rtlCol="0">
            <a:spAutoFit/>
          </a:bodyPr>
          <a:lstStyle/>
          <a:p>
            <a:r>
              <a:rPr lang="en-US" sz="2800" dirty="0" smtClean="0"/>
              <a:t>In first-century </a:t>
            </a:r>
            <a:r>
              <a:rPr lang="en-US" sz="2800" dirty="0"/>
              <a:t>Ephesus, devotees of the Artemis cult believed their goddess was born first and had preeminence over her twin brother, Apollo. Because of this local creation narrative, some followers taught that the female held historical and ontological superiority over the male</a:t>
            </a:r>
            <a:r>
              <a:rPr lang="en-US" sz="2800" dirty="0" smtClean="0"/>
              <a:t>.</a:t>
            </a:r>
          </a:p>
          <a:p>
            <a:endParaRPr lang="en-US" sz="2800" dirty="0"/>
          </a:p>
          <a:p>
            <a:r>
              <a:rPr lang="en-US" sz="2800" dirty="0" smtClean="0"/>
              <a:t>The </a:t>
            </a:r>
            <a:r>
              <a:rPr lang="en-US" sz="2800" dirty="0"/>
              <a:t>cult’s mythological timeline claimed the woman came first. In the Ephesian nativity story, the goddess Artemis was born before Apollo, establishing a belief system where the female was the "firstborn" and therefore had </a:t>
            </a:r>
            <a:r>
              <a:rPr lang="en-US" sz="2800" dirty="0" smtClean="0"/>
              <a:t>dominance.</a:t>
            </a:r>
            <a:endParaRPr lang="en-US" sz="2800" dirty="0">
              <a:solidFill>
                <a:srgbClr val="FFFF00"/>
              </a:solidFill>
            </a:endParaRPr>
          </a:p>
        </p:txBody>
      </p:sp>
    </p:spTree>
    <p:extLst>
      <p:ext uri="{BB962C8B-B14F-4D97-AF65-F5344CB8AC3E}">
        <p14:creationId xmlns:p14="http://schemas.microsoft.com/office/powerpoint/2010/main" val="282997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1 Timothy 2:13-15</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23</a:t>
            </a:r>
          </a:p>
        </p:txBody>
      </p:sp>
      <p:sp>
        <p:nvSpPr>
          <p:cNvPr id="5" name="TextBox 4"/>
          <p:cNvSpPr txBox="1"/>
          <p:nvPr/>
        </p:nvSpPr>
        <p:spPr>
          <a:xfrm>
            <a:off x="698500" y="1016000"/>
            <a:ext cx="9652000" cy="4401205"/>
          </a:xfrm>
          <a:prstGeom prst="rect">
            <a:avLst/>
          </a:prstGeom>
          <a:noFill/>
        </p:spPr>
        <p:txBody>
          <a:bodyPr wrap="square" rtlCol="0">
            <a:spAutoFit/>
          </a:bodyPr>
          <a:lstStyle/>
          <a:p>
            <a:r>
              <a:rPr lang="en-US" sz="2800" dirty="0" smtClean="0"/>
              <a:t>13 For </a:t>
            </a:r>
            <a:r>
              <a:rPr lang="en-US" sz="2800" dirty="0"/>
              <a:t>it was Adam who was first created, [and] then Eve. </a:t>
            </a:r>
            <a:endParaRPr lang="en-US" sz="2800" dirty="0" smtClean="0"/>
          </a:p>
          <a:p>
            <a:endParaRPr lang="en-US" sz="2800" dirty="0"/>
          </a:p>
          <a:p>
            <a:r>
              <a:rPr lang="en-US" sz="2800" dirty="0" smtClean="0"/>
              <a:t>14 And </a:t>
            </a:r>
            <a:r>
              <a:rPr lang="en-US" sz="2800" dirty="0"/>
              <a:t>[it was] not Adam [who] was deceived, but the woman being deceived, fell into transgression. </a:t>
            </a:r>
            <a:endParaRPr lang="en-US" sz="2800" dirty="0" smtClean="0"/>
          </a:p>
          <a:p>
            <a:endParaRPr lang="en-US" sz="2800" dirty="0">
              <a:solidFill>
                <a:srgbClr val="FFFF00"/>
              </a:solidFill>
            </a:endParaRPr>
          </a:p>
          <a:p>
            <a:r>
              <a:rPr lang="en-US" sz="2800" dirty="0">
                <a:solidFill>
                  <a:srgbClr val="FFFF00"/>
                </a:solidFill>
              </a:rPr>
              <a:t>15 But [women] will be preserved through the bearing of children if they continue in faith and love and sanctity with self-restraint.</a:t>
            </a:r>
          </a:p>
          <a:p>
            <a:endParaRPr lang="en-US" sz="2800" dirty="0">
              <a:solidFill>
                <a:srgbClr val="FFFF00"/>
              </a:solidFill>
            </a:endParaRPr>
          </a:p>
        </p:txBody>
      </p:sp>
    </p:spTree>
    <p:extLst>
      <p:ext uri="{BB962C8B-B14F-4D97-AF65-F5344CB8AC3E}">
        <p14:creationId xmlns:p14="http://schemas.microsoft.com/office/powerpoint/2010/main" val="26150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err="1" smtClean="0">
                <a:solidFill>
                  <a:srgbClr val="92D050"/>
                </a:solidFill>
              </a:rPr>
              <a:t>Artimis</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24</a:t>
            </a:r>
          </a:p>
        </p:txBody>
      </p:sp>
      <p:sp>
        <p:nvSpPr>
          <p:cNvPr id="5" name="TextBox 4"/>
          <p:cNvSpPr txBox="1"/>
          <p:nvPr/>
        </p:nvSpPr>
        <p:spPr>
          <a:xfrm>
            <a:off x="698500" y="1016000"/>
            <a:ext cx="9652000" cy="3108543"/>
          </a:xfrm>
          <a:prstGeom prst="rect">
            <a:avLst/>
          </a:prstGeom>
          <a:noFill/>
        </p:spPr>
        <p:txBody>
          <a:bodyPr wrap="square" rtlCol="0">
            <a:spAutoFit/>
          </a:bodyPr>
          <a:lstStyle/>
          <a:p>
            <a:r>
              <a:rPr lang="en-US" sz="2800" b="1" u="sng" dirty="0"/>
              <a:t>Midwifery and Childbirth Protectors: </a:t>
            </a:r>
            <a:r>
              <a:rPr lang="en-US" sz="2800" dirty="0"/>
              <a:t>Artemis was the primary goddess of midwifery. Because the leading cause of death for women at the time was childbirth, women relied heavily on Artemis for safe delivery and survival. The goddess was associated with painless delivery and protecting women through this perilous passage.</a:t>
            </a:r>
          </a:p>
        </p:txBody>
      </p:sp>
    </p:spTree>
    <p:extLst>
      <p:ext uri="{BB962C8B-B14F-4D97-AF65-F5344CB8AC3E}">
        <p14:creationId xmlns:p14="http://schemas.microsoft.com/office/powerpoint/2010/main" val="1507262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NASB 1995</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25</a:t>
            </a:r>
          </a:p>
        </p:txBody>
      </p:sp>
      <p:sp>
        <p:nvSpPr>
          <p:cNvPr id="5" name="TextBox 4"/>
          <p:cNvSpPr txBox="1"/>
          <p:nvPr/>
        </p:nvSpPr>
        <p:spPr>
          <a:xfrm>
            <a:off x="698500" y="1016000"/>
            <a:ext cx="9652000" cy="1384995"/>
          </a:xfrm>
          <a:prstGeom prst="rect">
            <a:avLst/>
          </a:prstGeom>
          <a:noFill/>
        </p:spPr>
        <p:txBody>
          <a:bodyPr wrap="square" rtlCol="0">
            <a:spAutoFit/>
          </a:bodyPr>
          <a:lstStyle/>
          <a:p>
            <a:r>
              <a:rPr lang="en-US" sz="2800" dirty="0" smtClean="0">
                <a:solidFill>
                  <a:srgbClr val="00B0F0"/>
                </a:solidFill>
              </a:rPr>
              <a:t>7</a:t>
            </a:r>
            <a:r>
              <a:rPr lang="en-US" sz="2800" dirty="0" smtClean="0"/>
              <a:t> Greet </a:t>
            </a:r>
            <a:r>
              <a:rPr lang="en-US" sz="2800" dirty="0"/>
              <a:t>Andronicus and Junias, my kinsmen and my fellow prisoners, who are outstanding among the apostles, who also were in Christ before me.</a:t>
            </a:r>
          </a:p>
        </p:txBody>
      </p:sp>
    </p:spTree>
    <p:extLst>
      <p:ext uri="{BB962C8B-B14F-4D97-AF65-F5344CB8AC3E}">
        <p14:creationId xmlns:p14="http://schemas.microsoft.com/office/powerpoint/2010/main" val="166393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NASB 1995</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26</a:t>
            </a:r>
          </a:p>
        </p:txBody>
      </p:sp>
      <p:sp>
        <p:nvSpPr>
          <p:cNvPr id="5" name="TextBox 4"/>
          <p:cNvSpPr txBox="1"/>
          <p:nvPr/>
        </p:nvSpPr>
        <p:spPr>
          <a:xfrm>
            <a:off x="698500" y="1016000"/>
            <a:ext cx="9652000" cy="4093428"/>
          </a:xfrm>
          <a:prstGeom prst="rect">
            <a:avLst/>
          </a:prstGeom>
          <a:noFill/>
        </p:spPr>
        <p:txBody>
          <a:bodyPr wrap="square" rtlCol="0">
            <a:spAutoFit/>
          </a:bodyPr>
          <a:lstStyle/>
          <a:p>
            <a:r>
              <a:rPr lang="en-US" sz="2800" dirty="0" smtClean="0">
                <a:solidFill>
                  <a:srgbClr val="00B0F0"/>
                </a:solidFill>
              </a:rPr>
              <a:t>7</a:t>
            </a:r>
            <a:r>
              <a:rPr lang="en-US" sz="2800" dirty="0" smtClean="0"/>
              <a:t> Greet </a:t>
            </a:r>
            <a:r>
              <a:rPr lang="en-US" sz="2800" dirty="0"/>
              <a:t>Andronicus and </a:t>
            </a:r>
            <a:r>
              <a:rPr lang="en-US" sz="2800" dirty="0">
                <a:solidFill>
                  <a:srgbClr val="FFFF00"/>
                </a:solidFill>
              </a:rPr>
              <a:t>Junias</a:t>
            </a:r>
            <a:r>
              <a:rPr lang="en-US" sz="2800" dirty="0"/>
              <a:t>, my kinsmen and my fellow prisoners, who are outstanding among the apostles, who also were in Christ before me</a:t>
            </a:r>
            <a:r>
              <a:rPr lang="en-US" sz="2800" dirty="0" smtClean="0"/>
              <a:t>.</a:t>
            </a:r>
          </a:p>
          <a:p>
            <a:endParaRPr lang="en-US" sz="2800" dirty="0"/>
          </a:p>
          <a:p>
            <a:endParaRPr lang="en-US" sz="2800" dirty="0" smtClean="0"/>
          </a:p>
          <a:p>
            <a:r>
              <a:rPr lang="en-US" sz="3600" dirty="0">
                <a:solidFill>
                  <a:srgbClr val="92D050"/>
                </a:solidFill>
              </a:rPr>
              <a:t>Romans 16:7 NASB </a:t>
            </a:r>
            <a:r>
              <a:rPr lang="en-US" sz="3600" dirty="0" smtClean="0">
                <a:solidFill>
                  <a:srgbClr val="92D050"/>
                </a:solidFill>
              </a:rPr>
              <a:t>2010</a:t>
            </a:r>
            <a:endParaRPr lang="en-US" sz="3600" dirty="0">
              <a:solidFill>
                <a:srgbClr val="92D050"/>
              </a:solidFill>
            </a:endParaRPr>
          </a:p>
          <a:p>
            <a:endParaRPr lang="en-US" sz="2800" dirty="0" smtClean="0"/>
          </a:p>
          <a:p>
            <a:r>
              <a:rPr lang="en-US" sz="2800" dirty="0">
                <a:solidFill>
                  <a:srgbClr val="00B0F0"/>
                </a:solidFill>
              </a:rPr>
              <a:t>7</a:t>
            </a:r>
            <a:r>
              <a:rPr lang="en-US" sz="2800" dirty="0"/>
              <a:t> Greet Andronicus and [e</a:t>
            </a:r>
            <a:r>
              <a:rPr lang="en-US" sz="2800" dirty="0" smtClean="0"/>
              <a:t>] </a:t>
            </a:r>
            <a:r>
              <a:rPr lang="en-US" sz="2800" dirty="0" smtClean="0">
                <a:solidFill>
                  <a:srgbClr val="FFFF00"/>
                </a:solidFill>
              </a:rPr>
              <a:t>Junia</a:t>
            </a:r>
            <a:r>
              <a:rPr lang="en-US" sz="2800" dirty="0"/>
              <a:t>, my kinsfolk and my fellow prisoners, </a:t>
            </a:r>
          </a:p>
        </p:txBody>
      </p:sp>
    </p:spTree>
    <p:extLst>
      <p:ext uri="{BB962C8B-B14F-4D97-AF65-F5344CB8AC3E}">
        <p14:creationId xmlns:p14="http://schemas.microsoft.com/office/powerpoint/2010/main" val="14410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NASB 1995</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27</a:t>
            </a:r>
          </a:p>
        </p:txBody>
      </p:sp>
      <p:sp>
        <p:nvSpPr>
          <p:cNvPr id="5" name="TextBox 4"/>
          <p:cNvSpPr txBox="1"/>
          <p:nvPr/>
        </p:nvSpPr>
        <p:spPr>
          <a:xfrm>
            <a:off x="698500" y="1016000"/>
            <a:ext cx="9652000" cy="4832092"/>
          </a:xfrm>
          <a:prstGeom prst="rect">
            <a:avLst/>
          </a:prstGeom>
          <a:noFill/>
        </p:spPr>
        <p:txBody>
          <a:bodyPr wrap="square" rtlCol="0">
            <a:spAutoFit/>
          </a:bodyPr>
          <a:lstStyle/>
          <a:p>
            <a:r>
              <a:rPr lang="en-US" sz="2800" dirty="0"/>
              <a:t>The name Junia appears as a female Latin name over 250 times in Greco-Roman records and inscriptions from the first century</a:t>
            </a:r>
            <a:r>
              <a:rPr lang="en-US" sz="2800" dirty="0" smtClean="0"/>
              <a:t>.</a:t>
            </a:r>
          </a:p>
          <a:p>
            <a:endParaRPr lang="en-US" sz="2800" dirty="0"/>
          </a:p>
          <a:p>
            <a:r>
              <a:rPr lang="en-US" sz="2800" dirty="0" smtClean="0"/>
              <a:t>For </a:t>
            </a:r>
            <a:r>
              <a:rPr lang="en-US" sz="2800" dirty="0"/>
              <a:t>over 1,000 years, the early church universally recognized Junia as a female name. However, starting in the Middle Ages, some translators began rendering it as the masculine "Junias". Historical and philological research has revealed that the masculine name "Junias" (or "</a:t>
            </a:r>
            <a:r>
              <a:rPr lang="en-US" sz="2800" dirty="0" err="1"/>
              <a:t>Junianus</a:t>
            </a:r>
            <a:r>
              <a:rPr lang="en-US" sz="2800" dirty="0"/>
              <a:t>") appears exactly </a:t>
            </a:r>
            <a:r>
              <a:rPr lang="en-US" sz="2800" dirty="0">
                <a:solidFill>
                  <a:srgbClr val="FFFF00"/>
                </a:solidFill>
              </a:rPr>
              <a:t>zero</a:t>
            </a:r>
            <a:r>
              <a:rPr lang="en-US" sz="2800" dirty="0"/>
              <a:t> times in first-century historical records, papyri, or inscriptions.</a:t>
            </a:r>
          </a:p>
        </p:txBody>
      </p:sp>
    </p:spTree>
    <p:extLst>
      <p:ext uri="{BB962C8B-B14F-4D97-AF65-F5344CB8AC3E}">
        <p14:creationId xmlns:p14="http://schemas.microsoft.com/office/powerpoint/2010/main" val="3801287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NASB 1995</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28</a:t>
            </a:r>
          </a:p>
        </p:txBody>
      </p:sp>
      <p:sp>
        <p:nvSpPr>
          <p:cNvPr id="5" name="TextBox 4"/>
          <p:cNvSpPr txBox="1"/>
          <p:nvPr/>
        </p:nvSpPr>
        <p:spPr>
          <a:xfrm>
            <a:off x="698500" y="1016000"/>
            <a:ext cx="9652000" cy="4524315"/>
          </a:xfrm>
          <a:prstGeom prst="rect">
            <a:avLst/>
          </a:prstGeom>
          <a:noFill/>
        </p:spPr>
        <p:txBody>
          <a:bodyPr wrap="square" rtlCol="0">
            <a:spAutoFit/>
          </a:bodyPr>
          <a:lstStyle/>
          <a:p>
            <a:r>
              <a:rPr lang="en-US" sz="2800" dirty="0" smtClean="0">
                <a:solidFill>
                  <a:srgbClr val="00B0F0"/>
                </a:solidFill>
              </a:rPr>
              <a:t>7</a:t>
            </a:r>
            <a:r>
              <a:rPr lang="en-US" sz="2800" dirty="0" smtClean="0"/>
              <a:t> Greet </a:t>
            </a:r>
            <a:r>
              <a:rPr lang="en-US" sz="2800" dirty="0"/>
              <a:t>Andronicus and </a:t>
            </a:r>
            <a:r>
              <a:rPr lang="en-US" sz="2800" dirty="0">
                <a:solidFill>
                  <a:srgbClr val="FFFF00"/>
                </a:solidFill>
              </a:rPr>
              <a:t>Junias</a:t>
            </a:r>
            <a:r>
              <a:rPr lang="en-US" sz="2800" dirty="0"/>
              <a:t>, my kinsmen and my fellow prisoners, who are outstanding </a:t>
            </a:r>
            <a:r>
              <a:rPr lang="en-US" sz="2800" dirty="0">
                <a:solidFill>
                  <a:srgbClr val="FFFF00"/>
                </a:solidFill>
              </a:rPr>
              <a:t>among the apostles</a:t>
            </a:r>
            <a:r>
              <a:rPr lang="en-US" sz="2800" dirty="0"/>
              <a:t>, who also were in Christ before me</a:t>
            </a:r>
            <a:r>
              <a:rPr lang="en-US" sz="2800" dirty="0" smtClean="0"/>
              <a:t>. (1977 as well)</a:t>
            </a:r>
          </a:p>
          <a:p>
            <a:endParaRPr lang="en-US" sz="2800" dirty="0"/>
          </a:p>
          <a:p>
            <a:endParaRPr lang="en-US" sz="2800" dirty="0" smtClean="0"/>
          </a:p>
          <a:p>
            <a:r>
              <a:rPr lang="en-US" sz="3600" dirty="0">
                <a:solidFill>
                  <a:srgbClr val="92D050"/>
                </a:solidFill>
              </a:rPr>
              <a:t>Romans 16:7 NASB </a:t>
            </a:r>
            <a:r>
              <a:rPr lang="en-US" sz="3600" dirty="0" smtClean="0">
                <a:solidFill>
                  <a:srgbClr val="92D050"/>
                </a:solidFill>
              </a:rPr>
              <a:t>2010</a:t>
            </a:r>
            <a:endParaRPr lang="en-US" sz="3600" dirty="0">
              <a:solidFill>
                <a:srgbClr val="92D050"/>
              </a:solidFill>
            </a:endParaRPr>
          </a:p>
          <a:p>
            <a:endParaRPr lang="en-US" sz="2800" dirty="0" smtClean="0"/>
          </a:p>
          <a:p>
            <a:r>
              <a:rPr lang="en-US" sz="2800" dirty="0">
                <a:solidFill>
                  <a:srgbClr val="00B0F0"/>
                </a:solidFill>
              </a:rPr>
              <a:t>7</a:t>
            </a:r>
            <a:r>
              <a:rPr lang="en-US" sz="2800" dirty="0"/>
              <a:t> Greet Andronicus and [e</a:t>
            </a:r>
            <a:r>
              <a:rPr lang="en-US" sz="2800" dirty="0" smtClean="0"/>
              <a:t>] Junia</a:t>
            </a:r>
            <a:r>
              <a:rPr lang="en-US" sz="2800" dirty="0"/>
              <a:t>, my kinsfolk and my fellow prisoners, who are </a:t>
            </a:r>
            <a:r>
              <a:rPr lang="en-US" sz="2800" dirty="0" smtClean="0"/>
              <a:t>outstanding</a:t>
            </a:r>
            <a:endParaRPr lang="en-US" sz="2800" dirty="0"/>
          </a:p>
        </p:txBody>
      </p:sp>
    </p:spTree>
    <p:extLst>
      <p:ext uri="{BB962C8B-B14F-4D97-AF65-F5344CB8AC3E}">
        <p14:creationId xmlns:p14="http://schemas.microsoft.com/office/powerpoint/2010/main" val="72569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NASB 1995</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29</a:t>
            </a:r>
          </a:p>
        </p:txBody>
      </p:sp>
      <p:sp>
        <p:nvSpPr>
          <p:cNvPr id="5" name="TextBox 4"/>
          <p:cNvSpPr txBox="1"/>
          <p:nvPr/>
        </p:nvSpPr>
        <p:spPr>
          <a:xfrm>
            <a:off x="698500" y="1016000"/>
            <a:ext cx="9652000" cy="4955203"/>
          </a:xfrm>
          <a:prstGeom prst="rect">
            <a:avLst/>
          </a:prstGeom>
          <a:noFill/>
        </p:spPr>
        <p:txBody>
          <a:bodyPr wrap="square" rtlCol="0">
            <a:spAutoFit/>
          </a:bodyPr>
          <a:lstStyle/>
          <a:p>
            <a:r>
              <a:rPr lang="en-US" sz="2800" dirty="0" smtClean="0">
                <a:solidFill>
                  <a:srgbClr val="00B0F0"/>
                </a:solidFill>
              </a:rPr>
              <a:t>7</a:t>
            </a:r>
            <a:r>
              <a:rPr lang="en-US" sz="2800" dirty="0" smtClean="0"/>
              <a:t> Greet </a:t>
            </a:r>
            <a:r>
              <a:rPr lang="en-US" sz="2800" dirty="0"/>
              <a:t>Andronicus and </a:t>
            </a:r>
            <a:r>
              <a:rPr lang="en-US" sz="2800" dirty="0">
                <a:solidFill>
                  <a:srgbClr val="FFFF00"/>
                </a:solidFill>
              </a:rPr>
              <a:t>Junias</a:t>
            </a:r>
            <a:r>
              <a:rPr lang="en-US" sz="2800" dirty="0"/>
              <a:t>, my kinsmen and my fellow prisoners, who are outstanding </a:t>
            </a:r>
            <a:r>
              <a:rPr lang="en-US" sz="2800" dirty="0">
                <a:solidFill>
                  <a:srgbClr val="FFFF00"/>
                </a:solidFill>
              </a:rPr>
              <a:t>among the apostles</a:t>
            </a:r>
            <a:r>
              <a:rPr lang="en-US" sz="2800" dirty="0"/>
              <a:t>, who also were in Christ before me</a:t>
            </a:r>
            <a:r>
              <a:rPr lang="en-US" sz="2800" dirty="0" smtClean="0"/>
              <a:t>. (1977 as well)</a:t>
            </a:r>
          </a:p>
          <a:p>
            <a:endParaRPr lang="en-US" sz="2800" dirty="0"/>
          </a:p>
          <a:p>
            <a:endParaRPr lang="en-US" sz="2800" dirty="0" smtClean="0"/>
          </a:p>
          <a:p>
            <a:r>
              <a:rPr lang="en-US" sz="3600" dirty="0">
                <a:solidFill>
                  <a:srgbClr val="92D050"/>
                </a:solidFill>
              </a:rPr>
              <a:t>Romans 16:7 NASB </a:t>
            </a:r>
            <a:r>
              <a:rPr lang="en-US" sz="3600" dirty="0" smtClean="0">
                <a:solidFill>
                  <a:srgbClr val="92D050"/>
                </a:solidFill>
              </a:rPr>
              <a:t>2010</a:t>
            </a:r>
            <a:endParaRPr lang="en-US" sz="3600" dirty="0">
              <a:solidFill>
                <a:srgbClr val="92D050"/>
              </a:solidFill>
            </a:endParaRPr>
          </a:p>
          <a:p>
            <a:endParaRPr lang="en-US" sz="2800" dirty="0" smtClean="0"/>
          </a:p>
          <a:p>
            <a:r>
              <a:rPr lang="en-US" sz="2800" dirty="0">
                <a:solidFill>
                  <a:srgbClr val="00B0F0"/>
                </a:solidFill>
              </a:rPr>
              <a:t>7</a:t>
            </a:r>
            <a:r>
              <a:rPr lang="en-US" sz="2800" dirty="0"/>
              <a:t> Greet Andronicus and [e</a:t>
            </a:r>
            <a:r>
              <a:rPr lang="en-US" sz="2800" dirty="0" smtClean="0"/>
              <a:t>] Junia</a:t>
            </a:r>
            <a:r>
              <a:rPr lang="en-US" sz="2800" dirty="0"/>
              <a:t>, my kinsfolk and my fellow prisoners, who are outstanding </a:t>
            </a:r>
            <a:r>
              <a:rPr lang="en-US" sz="2800" dirty="0">
                <a:solidFill>
                  <a:srgbClr val="FFFF00"/>
                </a:solidFill>
              </a:rPr>
              <a:t>in the view of the apostles</a:t>
            </a:r>
            <a:r>
              <a:rPr lang="en-US" sz="2800" dirty="0"/>
              <a:t>, who also </a:t>
            </a:r>
            <a:r>
              <a:rPr lang="en-US" sz="2800" dirty="0" smtClean="0"/>
              <a:t>were </a:t>
            </a:r>
            <a:r>
              <a:rPr lang="en-US" sz="2800" dirty="0"/>
              <a:t>in Christ before me.</a:t>
            </a:r>
          </a:p>
        </p:txBody>
      </p:sp>
    </p:spTree>
    <p:extLst>
      <p:ext uri="{BB962C8B-B14F-4D97-AF65-F5344CB8AC3E}">
        <p14:creationId xmlns:p14="http://schemas.microsoft.com/office/powerpoint/2010/main" val="202054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a:solidFill>
                  <a:srgbClr val="92D050"/>
                </a:solidFill>
              </a:rPr>
              <a:t>Ephesians </a:t>
            </a:r>
            <a:r>
              <a:rPr lang="en-US" sz="3600" dirty="0" smtClean="0">
                <a:solidFill>
                  <a:srgbClr val="92D050"/>
                </a:solidFill>
              </a:rPr>
              <a:t>5:28-31</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3</a:t>
            </a:r>
            <a:endParaRPr lang="en-US" sz="3200" b="1" dirty="0" smtClean="0">
              <a:solidFill>
                <a:schemeClr val="bg1"/>
              </a:solidFill>
            </a:endParaRPr>
          </a:p>
        </p:txBody>
      </p:sp>
      <p:sp>
        <p:nvSpPr>
          <p:cNvPr id="5" name="TextBox 4"/>
          <p:cNvSpPr txBox="1"/>
          <p:nvPr/>
        </p:nvSpPr>
        <p:spPr>
          <a:xfrm>
            <a:off x="698500" y="1016000"/>
            <a:ext cx="9652000" cy="5262979"/>
          </a:xfrm>
          <a:prstGeom prst="rect">
            <a:avLst/>
          </a:prstGeom>
          <a:noFill/>
        </p:spPr>
        <p:txBody>
          <a:bodyPr wrap="square" rtlCol="0">
            <a:spAutoFit/>
          </a:bodyPr>
          <a:lstStyle/>
          <a:p>
            <a:r>
              <a:rPr lang="en-US" sz="2800" dirty="0" smtClean="0">
                <a:solidFill>
                  <a:srgbClr val="00B0F0"/>
                </a:solidFill>
              </a:rPr>
              <a:t>28 </a:t>
            </a:r>
            <a:r>
              <a:rPr lang="en-US" sz="2800" dirty="0" smtClean="0"/>
              <a:t>So </a:t>
            </a:r>
            <a:r>
              <a:rPr lang="en-US" sz="2800" dirty="0"/>
              <a:t>husbands ought also to love their own wives as their own bodies. He who loves his own wife loves himself; </a:t>
            </a:r>
            <a:endParaRPr lang="en-US" sz="2800" dirty="0" smtClean="0"/>
          </a:p>
          <a:p>
            <a:endParaRPr lang="en-US" sz="2800" dirty="0"/>
          </a:p>
          <a:p>
            <a:r>
              <a:rPr lang="en-US" sz="2800" dirty="0" smtClean="0">
                <a:solidFill>
                  <a:srgbClr val="00B0F0"/>
                </a:solidFill>
              </a:rPr>
              <a:t>29</a:t>
            </a:r>
            <a:r>
              <a:rPr lang="en-US" sz="2800" dirty="0" smtClean="0"/>
              <a:t> for </a:t>
            </a:r>
            <a:r>
              <a:rPr lang="en-US" sz="2800" dirty="0"/>
              <a:t>no one ever hated his own flesh, but nourishes and cherishes it, just as Christ also [does] the church, </a:t>
            </a:r>
            <a:endParaRPr lang="en-US" sz="2800" dirty="0" smtClean="0"/>
          </a:p>
          <a:p>
            <a:endParaRPr lang="en-US" sz="2800" dirty="0"/>
          </a:p>
          <a:p>
            <a:r>
              <a:rPr lang="en-US" sz="2800" dirty="0" smtClean="0">
                <a:solidFill>
                  <a:srgbClr val="00B0F0"/>
                </a:solidFill>
              </a:rPr>
              <a:t>30</a:t>
            </a:r>
            <a:r>
              <a:rPr lang="en-US" sz="2800" dirty="0" smtClean="0"/>
              <a:t> because </a:t>
            </a:r>
            <a:r>
              <a:rPr lang="en-US" sz="2800" dirty="0"/>
              <a:t>we are members of His body. </a:t>
            </a:r>
            <a:endParaRPr lang="en-US" sz="2800" dirty="0" smtClean="0"/>
          </a:p>
          <a:p>
            <a:endParaRPr lang="en-US" sz="2800" dirty="0"/>
          </a:p>
          <a:p>
            <a:r>
              <a:rPr lang="en-US" sz="2800" dirty="0" smtClean="0">
                <a:solidFill>
                  <a:srgbClr val="00B0F0"/>
                </a:solidFill>
              </a:rPr>
              <a:t>31</a:t>
            </a:r>
            <a:r>
              <a:rPr lang="en-US" sz="2800" dirty="0" smtClean="0"/>
              <a:t> FOR </a:t>
            </a:r>
            <a:r>
              <a:rPr lang="en-US" sz="2800" dirty="0"/>
              <a:t>THIS REASON A MAN SHALL LEAVE HIS FATHER AND MOTHER AND SHALL BE JOINED TO HIS WIFE, AND THE TWO SHALL BECOME ONE FLESH. </a:t>
            </a:r>
          </a:p>
        </p:txBody>
      </p:sp>
    </p:spTree>
    <p:extLst>
      <p:ext uri="{BB962C8B-B14F-4D97-AF65-F5344CB8AC3E}">
        <p14:creationId xmlns:p14="http://schemas.microsoft.com/office/powerpoint/2010/main" val="227335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30</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79" y="1117600"/>
            <a:ext cx="8915253" cy="5298966"/>
          </a:xfrm>
          <a:prstGeom prst="rect">
            <a:avLst/>
          </a:prstGeom>
        </p:spPr>
      </p:pic>
    </p:spTree>
    <p:extLst>
      <p:ext uri="{BB962C8B-B14F-4D97-AF65-F5344CB8AC3E}">
        <p14:creationId xmlns:p14="http://schemas.microsoft.com/office/powerpoint/2010/main" val="1687173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31</a:t>
            </a:r>
          </a:p>
        </p:txBody>
      </p:sp>
      <p:sp>
        <p:nvSpPr>
          <p:cNvPr id="5" name="Rectangle 4"/>
          <p:cNvSpPr/>
          <p:nvPr/>
        </p:nvSpPr>
        <p:spPr>
          <a:xfrm>
            <a:off x="406399" y="1117601"/>
            <a:ext cx="10266855" cy="5016758"/>
          </a:xfrm>
          <a:prstGeom prst="rect">
            <a:avLst/>
          </a:prstGeom>
        </p:spPr>
        <p:txBody>
          <a:bodyPr wrap="square">
            <a:spAutoFit/>
          </a:bodyPr>
          <a:lstStyle/>
          <a:p>
            <a:r>
              <a:rPr lang="en-US" sz="3200" dirty="0"/>
              <a:t>How it means "</a:t>
            </a:r>
            <a:r>
              <a:rPr lang="en-US" sz="3200" dirty="0" smtClean="0"/>
              <a:t>among“</a:t>
            </a:r>
          </a:p>
          <a:p>
            <a:endParaRPr lang="en-US" sz="3200" dirty="0"/>
          </a:p>
          <a:p>
            <a:r>
              <a:rPr lang="en-US" sz="3200" dirty="0" smtClean="0"/>
              <a:t>When </a:t>
            </a:r>
            <a:r>
              <a:rPr lang="en-US" sz="3200" b="1" dirty="0"/>
              <a:t>tois</a:t>
            </a:r>
            <a:r>
              <a:rPr lang="en-US" sz="3200" dirty="0"/>
              <a:t> is combined with a plural noun and a preposition like "</a:t>
            </a:r>
            <a:r>
              <a:rPr lang="en-US" sz="3200" b="1" dirty="0"/>
              <a:t>en</a:t>
            </a:r>
            <a:r>
              <a:rPr lang="en-US" sz="3200" dirty="0"/>
              <a:t>" (ἐν, meaning "in"), it often gets translated into English as "among</a:t>
            </a:r>
            <a:r>
              <a:rPr lang="en-US" sz="3200" dirty="0" smtClean="0"/>
              <a:t>.</a:t>
            </a:r>
          </a:p>
          <a:p>
            <a:endParaRPr lang="en-US" sz="3200" dirty="0" smtClean="0"/>
          </a:p>
          <a:p>
            <a:r>
              <a:rPr lang="en-US" sz="3200" u="sng" dirty="0" smtClean="0"/>
              <a:t>Example</a:t>
            </a:r>
            <a:r>
              <a:rPr lang="en-US" sz="3200" u="sng" dirty="0"/>
              <a:t>: </a:t>
            </a:r>
            <a:r>
              <a:rPr lang="en-US" sz="3200" dirty="0"/>
              <a:t>The phrase </a:t>
            </a:r>
            <a:r>
              <a:rPr lang="en-US" sz="3200" b="1" dirty="0"/>
              <a:t>en tois apostolois </a:t>
            </a:r>
            <a:r>
              <a:rPr lang="en-US" sz="3200" dirty="0"/>
              <a:t>(ἐν τοῖς ἀπ</a:t>
            </a:r>
            <a:r>
              <a:rPr lang="en-US" sz="3200" dirty="0" err="1"/>
              <a:t>οστόλοις</a:t>
            </a:r>
            <a:r>
              <a:rPr lang="en-US" sz="3200" dirty="0"/>
              <a:t>) literally means </a:t>
            </a:r>
            <a:r>
              <a:rPr lang="en-US" sz="3200" b="1" dirty="0"/>
              <a:t>"in the apostles". </a:t>
            </a:r>
            <a:r>
              <a:rPr lang="en-US" sz="3200" dirty="0"/>
              <a:t>However, in English, we idiomatically translate this as "among the apostles</a:t>
            </a:r>
            <a:r>
              <a:rPr lang="en-US" sz="3200" dirty="0" smtClean="0"/>
              <a:t>."</a:t>
            </a:r>
            <a:endParaRPr lang="en-US" sz="3200" dirty="0"/>
          </a:p>
        </p:txBody>
      </p:sp>
    </p:spTree>
    <p:extLst>
      <p:ext uri="{BB962C8B-B14F-4D97-AF65-F5344CB8AC3E}">
        <p14:creationId xmlns:p14="http://schemas.microsoft.com/office/powerpoint/2010/main" val="1702848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Romans 16:7 </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32</a:t>
            </a:r>
          </a:p>
        </p:txBody>
      </p:sp>
      <p:sp>
        <p:nvSpPr>
          <p:cNvPr id="5" name="Rectangle 4"/>
          <p:cNvSpPr/>
          <p:nvPr/>
        </p:nvSpPr>
        <p:spPr>
          <a:xfrm>
            <a:off x="406399" y="1117601"/>
            <a:ext cx="10266855" cy="4524315"/>
          </a:xfrm>
          <a:prstGeom prst="rect">
            <a:avLst/>
          </a:prstGeom>
        </p:spPr>
        <p:txBody>
          <a:bodyPr wrap="square">
            <a:spAutoFit/>
          </a:bodyPr>
          <a:lstStyle/>
          <a:p>
            <a:r>
              <a:rPr lang="en-US" sz="3200" dirty="0"/>
              <a:t>John Chrysostom, a prominent 4th-century Church Father and native </a:t>
            </a:r>
            <a:r>
              <a:rPr lang="en-US" sz="3200" dirty="0" err="1"/>
              <a:t>Koine</a:t>
            </a:r>
            <a:r>
              <a:rPr lang="en-US" sz="3200" dirty="0"/>
              <a:t> Greek speaker, undeniably affirmed that the biblical figure Junia (mentioned in Romans 16:7) was both a woman and an outstanding apostle. In his Homilies on Romans (specifically Homily 31), Chrysostom famously marveled at her high standing and dedication to the faith, praising her spiritual greatness</a:t>
            </a:r>
          </a:p>
        </p:txBody>
      </p:sp>
    </p:spTree>
    <p:extLst>
      <p:ext uri="{BB962C8B-B14F-4D97-AF65-F5344CB8AC3E}">
        <p14:creationId xmlns:p14="http://schemas.microsoft.com/office/powerpoint/2010/main" val="50674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Arch Bishop john </a:t>
            </a:r>
            <a:r>
              <a:rPr lang="en-US" sz="3600" dirty="0" err="1" smtClean="0">
                <a:solidFill>
                  <a:srgbClr val="92D050"/>
                </a:solidFill>
              </a:rPr>
              <a:t>chrysostom</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33</a:t>
            </a:r>
          </a:p>
        </p:txBody>
      </p:sp>
      <p:sp>
        <p:nvSpPr>
          <p:cNvPr id="5" name="Rectangle 4"/>
          <p:cNvSpPr/>
          <p:nvPr/>
        </p:nvSpPr>
        <p:spPr>
          <a:xfrm>
            <a:off x="406399" y="1117601"/>
            <a:ext cx="10266855" cy="2554545"/>
          </a:xfrm>
          <a:prstGeom prst="rect">
            <a:avLst/>
          </a:prstGeom>
        </p:spPr>
        <p:txBody>
          <a:bodyPr wrap="square">
            <a:spAutoFit/>
          </a:bodyPr>
          <a:lstStyle/>
          <a:p>
            <a:r>
              <a:rPr lang="en-US" sz="3200" dirty="0" smtClean="0"/>
              <a:t>Her </a:t>
            </a:r>
            <a:r>
              <a:rPr lang="en-US" sz="3200" dirty="0"/>
              <a:t>Status as an Apostle: Regarding the phrase "outstanding among the apostles" (Romans 16:7), Chrysostom noted: "To be an apostle is something great. But to be outstanding among the apostles—just think what a wonderful song of praise that is!"</a:t>
            </a:r>
          </a:p>
        </p:txBody>
      </p:sp>
    </p:spTree>
    <p:extLst>
      <p:ext uri="{BB962C8B-B14F-4D97-AF65-F5344CB8AC3E}">
        <p14:creationId xmlns:p14="http://schemas.microsoft.com/office/powerpoint/2010/main" val="353936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Nefarious on tubi tv </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33</a:t>
            </a:r>
          </a:p>
        </p:txBody>
      </p:sp>
      <p:pic>
        <p:nvPicPr>
          <p:cNvPr id="2" name="Nafariou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73588" y="1329493"/>
            <a:ext cx="10215062" cy="4724466"/>
          </a:xfrm>
          <a:prstGeom prst="rect">
            <a:avLst/>
          </a:prstGeom>
        </p:spPr>
      </p:pic>
    </p:spTree>
    <p:extLst>
      <p:ext uri="{BB962C8B-B14F-4D97-AF65-F5344CB8AC3E}">
        <p14:creationId xmlns:p14="http://schemas.microsoft.com/office/powerpoint/2010/main" val="237622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279400"/>
            <a:ext cx="9421813" cy="838200"/>
          </a:xfrm>
        </p:spPr>
        <p:txBody>
          <a:bodyPr>
            <a:noAutofit/>
          </a:bodyPr>
          <a:lstStyle/>
          <a:p>
            <a:endParaRPr lang="en-US" sz="3600" dirty="0">
              <a:solidFill>
                <a:srgbClr val="92D050"/>
              </a:solidFill>
            </a:endParaRPr>
          </a:p>
        </p:txBody>
      </p:sp>
    </p:spTree>
    <p:extLst>
      <p:ext uri="{BB962C8B-B14F-4D97-AF65-F5344CB8AC3E}">
        <p14:creationId xmlns:p14="http://schemas.microsoft.com/office/powerpoint/2010/main" val="273780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a:solidFill>
                  <a:srgbClr val="92D050"/>
                </a:solidFill>
              </a:rPr>
              <a:t>Ephesians </a:t>
            </a:r>
            <a:r>
              <a:rPr lang="en-US" sz="3600" dirty="0" smtClean="0">
                <a:solidFill>
                  <a:srgbClr val="92D050"/>
                </a:solidFill>
              </a:rPr>
              <a:t>5:32-33</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smtClean="0">
                <a:solidFill>
                  <a:schemeClr val="bg1"/>
                </a:solidFill>
              </a:rPr>
              <a:t>4</a:t>
            </a:r>
          </a:p>
        </p:txBody>
      </p:sp>
      <p:sp>
        <p:nvSpPr>
          <p:cNvPr id="5" name="TextBox 4"/>
          <p:cNvSpPr txBox="1"/>
          <p:nvPr/>
        </p:nvSpPr>
        <p:spPr>
          <a:xfrm>
            <a:off x="698500" y="1016000"/>
            <a:ext cx="9652000" cy="2677656"/>
          </a:xfrm>
          <a:prstGeom prst="rect">
            <a:avLst/>
          </a:prstGeom>
          <a:noFill/>
        </p:spPr>
        <p:txBody>
          <a:bodyPr wrap="square" rtlCol="0">
            <a:spAutoFit/>
          </a:bodyPr>
          <a:lstStyle/>
          <a:p>
            <a:r>
              <a:rPr lang="en-US" sz="2800" dirty="0" smtClean="0">
                <a:solidFill>
                  <a:srgbClr val="00B0F0"/>
                </a:solidFill>
              </a:rPr>
              <a:t>32 </a:t>
            </a:r>
            <a:r>
              <a:rPr lang="en-US" sz="2800" dirty="0" smtClean="0">
                <a:solidFill>
                  <a:srgbClr val="FFFF00"/>
                </a:solidFill>
              </a:rPr>
              <a:t>This </a:t>
            </a:r>
            <a:r>
              <a:rPr lang="en-US" sz="2800" dirty="0">
                <a:solidFill>
                  <a:srgbClr val="FFFF00"/>
                </a:solidFill>
              </a:rPr>
              <a:t>mystery </a:t>
            </a:r>
            <a:r>
              <a:rPr lang="en-US" sz="2800" dirty="0"/>
              <a:t>is great; but I am speaking with reference to Christ and the church. </a:t>
            </a:r>
            <a:endParaRPr lang="en-US" sz="2800" dirty="0" smtClean="0"/>
          </a:p>
          <a:p>
            <a:endParaRPr lang="en-US" sz="2800" dirty="0"/>
          </a:p>
          <a:p>
            <a:r>
              <a:rPr lang="en-US" sz="2800" dirty="0" smtClean="0">
                <a:solidFill>
                  <a:srgbClr val="00B0F0"/>
                </a:solidFill>
              </a:rPr>
              <a:t>33</a:t>
            </a:r>
            <a:r>
              <a:rPr lang="en-US" sz="2800" dirty="0" smtClean="0"/>
              <a:t> Nevertheless</a:t>
            </a:r>
            <a:r>
              <a:rPr lang="en-US" sz="2800" dirty="0"/>
              <a:t>, each individual among you also is to love his own wife even as himself, and the wife must [see to it] that she respects her husband.</a:t>
            </a:r>
          </a:p>
        </p:txBody>
      </p:sp>
    </p:spTree>
    <p:extLst>
      <p:ext uri="{BB962C8B-B14F-4D97-AF65-F5344CB8AC3E}">
        <p14:creationId xmlns:p14="http://schemas.microsoft.com/office/powerpoint/2010/main" val="483954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Which is the model?</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5</a:t>
            </a:r>
            <a:endParaRPr lang="en-US" sz="3200" b="1" dirty="0" smtClean="0">
              <a:solidFill>
                <a:schemeClr val="bg1"/>
              </a:solidFill>
            </a:endParaRPr>
          </a:p>
        </p:txBody>
      </p:sp>
      <p:sp>
        <p:nvSpPr>
          <p:cNvPr id="5" name="TextBox 4"/>
          <p:cNvSpPr txBox="1"/>
          <p:nvPr/>
        </p:nvSpPr>
        <p:spPr>
          <a:xfrm>
            <a:off x="698500" y="1016000"/>
            <a:ext cx="9652000" cy="2246769"/>
          </a:xfrm>
          <a:prstGeom prst="rect">
            <a:avLst/>
          </a:prstGeom>
          <a:noFill/>
        </p:spPr>
        <p:txBody>
          <a:bodyPr wrap="square" rtlCol="0">
            <a:spAutoFit/>
          </a:bodyPr>
          <a:lstStyle/>
          <a:p>
            <a:r>
              <a:rPr lang="en-US" sz="2800" dirty="0" smtClean="0"/>
              <a:t>These verses are Paul telling us how we should model a Christian marriage using the church as an example. Paul no where suggests we then reverse that model and have the church look like the marriage, which was modeled after the church.</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380" y="3516194"/>
            <a:ext cx="2936240" cy="3003999"/>
          </a:xfrm>
          <a:prstGeom prst="rect">
            <a:avLst/>
          </a:prstGeom>
        </p:spPr>
      </p:pic>
    </p:spTree>
    <p:extLst>
      <p:ext uri="{BB962C8B-B14F-4D97-AF65-F5344CB8AC3E}">
        <p14:creationId xmlns:p14="http://schemas.microsoft.com/office/powerpoint/2010/main" val="1603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What is Complementarianism?</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6</a:t>
            </a:r>
            <a:endParaRPr lang="en-US" sz="3200" b="1" dirty="0" smtClean="0">
              <a:solidFill>
                <a:schemeClr val="bg1"/>
              </a:solidFill>
            </a:endParaRPr>
          </a:p>
        </p:txBody>
      </p:sp>
      <p:sp>
        <p:nvSpPr>
          <p:cNvPr id="5" name="TextBox 4"/>
          <p:cNvSpPr txBox="1"/>
          <p:nvPr/>
        </p:nvSpPr>
        <p:spPr>
          <a:xfrm>
            <a:off x="698500" y="1016000"/>
            <a:ext cx="9652000" cy="5509200"/>
          </a:xfrm>
          <a:prstGeom prst="rect">
            <a:avLst/>
          </a:prstGeom>
          <a:noFill/>
        </p:spPr>
        <p:txBody>
          <a:bodyPr wrap="square" rtlCol="0">
            <a:spAutoFit/>
          </a:bodyPr>
          <a:lstStyle/>
          <a:p>
            <a:r>
              <a:rPr lang="en-US" sz="3200" b="1" dirty="0"/>
              <a:t>Complementarianism</a:t>
            </a:r>
            <a:r>
              <a:rPr lang="en-US" sz="3200" dirty="0"/>
              <a:t> is a theological belief that men and women are equal in dignity and value but are created with distinct, complementary roles and responsibilities</a:t>
            </a:r>
            <a:r>
              <a:rPr lang="en-US" sz="3200" dirty="0" smtClean="0"/>
              <a:t>.</a:t>
            </a:r>
          </a:p>
          <a:p>
            <a:endParaRPr lang="en-US" sz="3200" dirty="0"/>
          </a:p>
          <a:p>
            <a:r>
              <a:rPr lang="en-US" sz="3200" dirty="0"/>
              <a:t>The foundational idea of complementarianism is that the genders are "ontologically equal, functionally different". Both sexes are fully in the image of God, but their differences are purposeful and were designed to complete each other.</a:t>
            </a:r>
          </a:p>
        </p:txBody>
      </p:sp>
    </p:spTree>
    <p:extLst>
      <p:ext uri="{BB962C8B-B14F-4D97-AF65-F5344CB8AC3E}">
        <p14:creationId xmlns:p14="http://schemas.microsoft.com/office/powerpoint/2010/main" val="2098778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What is </a:t>
            </a:r>
            <a:r>
              <a:rPr lang="en-US" sz="3600" dirty="0">
                <a:solidFill>
                  <a:srgbClr val="92D050"/>
                </a:solidFill>
              </a:rPr>
              <a:t>egalitarianism ?</a:t>
            </a: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7</a:t>
            </a:r>
            <a:endParaRPr lang="en-US" sz="3200" b="1" dirty="0" smtClean="0">
              <a:solidFill>
                <a:schemeClr val="bg1"/>
              </a:solidFill>
            </a:endParaRPr>
          </a:p>
        </p:txBody>
      </p:sp>
      <p:sp>
        <p:nvSpPr>
          <p:cNvPr id="5" name="TextBox 4"/>
          <p:cNvSpPr txBox="1"/>
          <p:nvPr/>
        </p:nvSpPr>
        <p:spPr>
          <a:xfrm>
            <a:off x="698500" y="1016000"/>
            <a:ext cx="9652000" cy="5078313"/>
          </a:xfrm>
          <a:prstGeom prst="rect">
            <a:avLst/>
          </a:prstGeom>
          <a:noFill/>
        </p:spPr>
        <p:txBody>
          <a:bodyPr wrap="square" rtlCol="0">
            <a:spAutoFit/>
          </a:bodyPr>
          <a:lstStyle/>
          <a:p>
            <a:r>
              <a:rPr lang="en-US" sz="3600" dirty="0"/>
              <a:t>In Christianity, egalitarianism </a:t>
            </a:r>
            <a:r>
              <a:rPr lang="en-US" sz="3600" dirty="0" smtClean="0"/>
              <a:t>is </a:t>
            </a:r>
            <a:r>
              <a:rPr lang="en-US" sz="3600" dirty="0"/>
              <a:t>the belief that men and women are created equally in God's image and share equal value, dignity, and spiritual standing. Proponents advocate for equal authority and responsibilities, asserting that the Holy Spirit gifts all believers—regardless of gender—for leadership roles, including teaching and pastoral </a:t>
            </a:r>
            <a:r>
              <a:rPr lang="en-US" sz="3600" dirty="0" smtClean="0"/>
              <a:t>ministry.</a:t>
            </a:r>
            <a:endParaRPr lang="en-US" sz="3600" dirty="0"/>
          </a:p>
        </p:txBody>
      </p:sp>
    </p:spTree>
    <p:extLst>
      <p:ext uri="{BB962C8B-B14F-4D97-AF65-F5344CB8AC3E}">
        <p14:creationId xmlns:p14="http://schemas.microsoft.com/office/powerpoint/2010/main" val="2180031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Verses of Complementarianism</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8</a:t>
            </a:r>
            <a:endParaRPr lang="en-US" sz="3200" b="1" dirty="0" smtClean="0">
              <a:solidFill>
                <a:schemeClr val="bg1"/>
              </a:solidFill>
            </a:endParaRPr>
          </a:p>
        </p:txBody>
      </p:sp>
      <p:sp>
        <p:nvSpPr>
          <p:cNvPr id="5" name="TextBox 4"/>
          <p:cNvSpPr txBox="1"/>
          <p:nvPr/>
        </p:nvSpPr>
        <p:spPr>
          <a:xfrm>
            <a:off x="698500" y="1016000"/>
            <a:ext cx="9652000" cy="4401205"/>
          </a:xfrm>
          <a:prstGeom prst="rect">
            <a:avLst/>
          </a:prstGeom>
          <a:noFill/>
        </p:spPr>
        <p:txBody>
          <a:bodyPr wrap="square" rtlCol="0">
            <a:spAutoFit/>
          </a:bodyPr>
          <a:lstStyle/>
          <a:p>
            <a:r>
              <a:rPr lang="en-US" sz="2800" b="1" dirty="0"/>
              <a:t>Complementarianism</a:t>
            </a:r>
            <a:r>
              <a:rPr lang="en-US" sz="2800" dirty="0"/>
              <a:t> </a:t>
            </a:r>
            <a:r>
              <a:rPr lang="en-US" sz="2800" dirty="0" smtClean="0"/>
              <a:t>in practice means a woman can only teach other women and children only.</a:t>
            </a:r>
          </a:p>
          <a:p>
            <a:endParaRPr lang="en-US" sz="2800" dirty="0"/>
          </a:p>
          <a:p>
            <a:r>
              <a:rPr lang="en-US" sz="2800" dirty="0" smtClean="0"/>
              <a:t>This comes from:</a:t>
            </a:r>
          </a:p>
          <a:p>
            <a:endParaRPr lang="en-US" sz="2800" dirty="0"/>
          </a:p>
          <a:p>
            <a:r>
              <a:rPr lang="en-US" sz="2800" dirty="0" smtClean="0"/>
              <a:t>Ephesians 5 </a:t>
            </a:r>
          </a:p>
          <a:p>
            <a:endParaRPr lang="en-US" sz="2800" dirty="0"/>
          </a:p>
          <a:p>
            <a:r>
              <a:rPr lang="en-US" sz="2800" dirty="0" smtClean="0"/>
              <a:t>1 Timothy 2</a:t>
            </a:r>
          </a:p>
          <a:p>
            <a:endParaRPr lang="en-US" sz="2800" dirty="0"/>
          </a:p>
          <a:p>
            <a:r>
              <a:rPr lang="en-US" sz="2800" dirty="0" smtClean="0"/>
              <a:t>1 Corinthians 14 </a:t>
            </a:r>
            <a:endParaRPr lang="en-US" sz="2800" dirty="0"/>
          </a:p>
        </p:txBody>
      </p:sp>
    </p:spTree>
    <p:extLst>
      <p:ext uri="{BB962C8B-B14F-4D97-AF65-F5344CB8AC3E}">
        <p14:creationId xmlns:p14="http://schemas.microsoft.com/office/powerpoint/2010/main" val="318274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6400" y="279400"/>
            <a:ext cx="9574213" cy="838200"/>
          </a:xfrm>
        </p:spPr>
        <p:txBody>
          <a:bodyPr>
            <a:noAutofit/>
          </a:bodyPr>
          <a:lstStyle/>
          <a:p>
            <a:r>
              <a:rPr lang="en-US" sz="3600" dirty="0" smtClean="0">
                <a:solidFill>
                  <a:srgbClr val="92D050"/>
                </a:solidFill>
              </a:rPr>
              <a:t>What is a higher biblical critic? </a:t>
            </a:r>
            <a:endParaRPr lang="en-US" sz="3600" dirty="0">
              <a:solidFill>
                <a:srgbClr val="92D050"/>
              </a:solidFill>
            </a:endParaRPr>
          </a:p>
        </p:txBody>
      </p:sp>
      <p:sp>
        <p:nvSpPr>
          <p:cNvPr id="4" name="TextBox 3"/>
          <p:cNvSpPr txBox="1"/>
          <p:nvPr/>
        </p:nvSpPr>
        <p:spPr>
          <a:xfrm>
            <a:off x="10350500" y="279400"/>
            <a:ext cx="876300" cy="584775"/>
          </a:xfrm>
          <a:prstGeom prst="rect">
            <a:avLst/>
          </a:prstGeom>
          <a:noFill/>
        </p:spPr>
        <p:txBody>
          <a:bodyPr wrap="square" rtlCol="0">
            <a:spAutoFit/>
          </a:bodyPr>
          <a:lstStyle/>
          <a:p>
            <a:pPr algn="ctr"/>
            <a:r>
              <a:rPr lang="en-US" sz="3200" b="1" dirty="0">
                <a:solidFill>
                  <a:schemeClr val="bg1"/>
                </a:solidFill>
              </a:rPr>
              <a:t>9</a:t>
            </a:r>
            <a:endParaRPr lang="en-US" sz="3200" b="1" dirty="0" smtClean="0">
              <a:solidFill>
                <a:schemeClr val="bg1"/>
              </a:solidFill>
            </a:endParaRPr>
          </a:p>
        </p:txBody>
      </p:sp>
      <p:sp>
        <p:nvSpPr>
          <p:cNvPr id="5" name="TextBox 4"/>
          <p:cNvSpPr txBox="1"/>
          <p:nvPr/>
        </p:nvSpPr>
        <p:spPr>
          <a:xfrm>
            <a:off x="693683" y="1355834"/>
            <a:ext cx="9656817" cy="4462760"/>
          </a:xfrm>
          <a:prstGeom prst="rect">
            <a:avLst/>
          </a:prstGeom>
          <a:noFill/>
        </p:spPr>
        <p:txBody>
          <a:bodyPr wrap="square" rtlCol="0">
            <a:spAutoFit/>
          </a:bodyPr>
          <a:lstStyle/>
          <a:p>
            <a:r>
              <a:rPr lang="en-US" sz="3200" b="1" dirty="0"/>
              <a:t>H</a:t>
            </a:r>
            <a:r>
              <a:rPr lang="en-US" sz="3200" b="1" dirty="0" smtClean="0"/>
              <a:t>igher Critics:</a:t>
            </a:r>
          </a:p>
          <a:p>
            <a:endParaRPr lang="en-US" sz="2800" b="1" dirty="0"/>
          </a:p>
          <a:p>
            <a:r>
              <a:rPr lang="en-US" sz="3200" dirty="0" smtClean="0"/>
              <a:t>Do not consider scripture as “automatic writings” or spiritual dictation by God through the “author”.</a:t>
            </a:r>
          </a:p>
          <a:p>
            <a:endParaRPr lang="en-US" sz="3200" dirty="0"/>
          </a:p>
          <a:p>
            <a:r>
              <a:rPr lang="en-US" sz="3200" dirty="0" smtClean="0"/>
              <a:t>Instead, scripture is presented as truth and doctrine inspired by God, yet delivered in the environment of the inspired author.  </a:t>
            </a:r>
            <a:endParaRPr lang="en-US" sz="3200" dirty="0"/>
          </a:p>
        </p:txBody>
      </p:sp>
    </p:spTree>
    <p:extLst>
      <p:ext uri="{BB962C8B-B14F-4D97-AF65-F5344CB8AC3E}">
        <p14:creationId xmlns:p14="http://schemas.microsoft.com/office/powerpoint/2010/main" val="97459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254892</TotalTime>
  <Words>2578</Words>
  <Application>Microsoft Office PowerPoint</Application>
  <PresentationFormat>Custom</PresentationFormat>
  <Paragraphs>266</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spots kmvl.net</dc:creator>
  <cp:lastModifiedBy>Paul Wright</cp:lastModifiedBy>
  <cp:revision>982</cp:revision>
  <dcterms:created xsi:type="dcterms:W3CDTF">2025-10-16T21:16:34Z</dcterms:created>
  <dcterms:modified xsi:type="dcterms:W3CDTF">2026-07-19T17:10:31Z</dcterms:modified>
</cp:coreProperties>
</file>