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991" r:id="rId3"/>
    <p:sldId id="1021" r:id="rId4"/>
    <p:sldId id="1009" r:id="rId5"/>
    <p:sldId id="1016" r:id="rId6"/>
    <p:sldId id="1012" r:id="rId7"/>
    <p:sldId id="1018" r:id="rId8"/>
    <p:sldId id="1019" r:id="rId9"/>
    <p:sldId id="1020" r:id="rId10"/>
    <p:sldId id="1022" r:id="rId11"/>
    <p:sldId id="1024" r:id="rId12"/>
    <p:sldId id="1029" r:id="rId13"/>
    <p:sldId id="1030" r:id="rId14"/>
    <p:sldId id="1025" r:id="rId15"/>
    <p:sldId id="1027" r:id="rId16"/>
    <p:sldId id="1026" r:id="rId17"/>
    <p:sldId id="1028" r:id="rId18"/>
    <p:sldId id="1035" r:id="rId19"/>
    <p:sldId id="1038" r:id="rId20"/>
    <p:sldId id="1033" r:id="rId21"/>
    <p:sldId id="1036" r:id="rId22"/>
    <p:sldId id="1037" r:id="rId23"/>
    <p:sldId id="1039" r:id="rId24"/>
    <p:sldId id="82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73" autoAdjust="0"/>
    <p:restoredTop sz="94660"/>
  </p:normalViewPr>
  <p:slideViewPr>
    <p:cSldViewPr snapToGrid="0">
      <p:cViewPr varScale="1">
        <p:scale>
          <a:sx n="76" d="100"/>
          <a:sy n="76" d="100"/>
        </p:scale>
        <p:origin x="120" y="7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9/10/2026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70000" lnSpcReduction="20000"/>
          </a:bodyPr>
          <a:lstStyle/>
          <a:p>
            <a:r>
              <a:rPr lang="en-US" sz="9600" dirty="0" smtClean="0">
                <a:solidFill>
                  <a:srgbClr val="92D050"/>
                </a:solidFill>
                <a:latin typeface="Algerian" panose="04020705040A02060702" pitchFamily="82" charset="0"/>
              </a:rPr>
              <a:t>WEEK 5 </a:t>
            </a:r>
          </a:p>
          <a:p>
            <a:r>
              <a:rPr lang="en-US" sz="8800" dirty="0" smtClean="0">
                <a:solidFill>
                  <a:schemeClr val="bg1"/>
                </a:solidFill>
                <a:latin typeface="Algerian" panose="04020705040A02060702" pitchFamily="82" charset="0"/>
              </a:rPr>
              <a:t>  9-13-26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2:16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a:t>
            </a:r>
          </a:p>
        </p:txBody>
      </p:sp>
      <p:sp>
        <p:nvSpPr>
          <p:cNvPr id="5" name="TextBox 4"/>
          <p:cNvSpPr txBox="1"/>
          <p:nvPr/>
        </p:nvSpPr>
        <p:spPr>
          <a:xfrm>
            <a:off x="698500" y="1016000"/>
            <a:ext cx="9652000" cy="2677656"/>
          </a:xfrm>
          <a:prstGeom prst="rect">
            <a:avLst/>
          </a:prstGeom>
          <a:noFill/>
        </p:spPr>
        <p:txBody>
          <a:bodyPr wrap="square" rtlCol="0">
            <a:spAutoFit/>
          </a:bodyPr>
          <a:lstStyle/>
          <a:p>
            <a:r>
              <a:rPr lang="en-US" sz="2400" dirty="0" smtClean="0">
                <a:solidFill>
                  <a:srgbClr val="00B0F0"/>
                </a:solidFill>
                <a:latin typeface="Roboto"/>
              </a:rPr>
              <a:t>16</a:t>
            </a:r>
            <a:r>
              <a:rPr lang="en-US" sz="2400" dirty="0" smtClean="0">
                <a:latin typeface="Roboto"/>
              </a:rPr>
              <a:t> For </a:t>
            </a:r>
            <a:r>
              <a:rPr lang="en-US" sz="2400" dirty="0">
                <a:latin typeface="Roboto"/>
              </a:rPr>
              <a:t>assuredly He does not give help to angels, but He gives help to the </a:t>
            </a:r>
            <a:r>
              <a:rPr lang="en-US" sz="2400" dirty="0">
                <a:solidFill>
                  <a:srgbClr val="FFFF00"/>
                </a:solidFill>
                <a:latin typeface="Roboto"/>
              </a:rPr>
              <a:t>descendant</a:t>
            </a:r>
            <a:r>
              <a:rPr lang="en-US" sz="2400" dirty="0">
                <a:latin typeface="Roboto"/>
              </a:rPr>
              <a:t> of Abraham</a:t>
            </a:r>
            <a:r>
              <a:rPr lang="en-US" sz="2400" dirty="0" smtClean="0">
                <a:latin typeface="Roboto"/>
              </a:rPr>
              <a:t>.</a:t>
            </a:r>
          </a:p>
          <a:p>
            <a:endParaRPr lang="en-US" sz="2400" i="1" dirty="0">
              <a:latin typeface="Roboto"/>
            </a:endParaRPr>
          </a:p>
          <a:p>
            <a:r>
              <a:rPr lang="en-US" sz="2400" i="1" dirty="0" smtClean="0">
                <a:latin typeface="Roboto"/>
              </a:rPr>
              <a:t>Why is the word </a:t>
            </a:r>
            <a:r>
              <a:rPr lang="en-US" sz="2400" i="1" dirty="0" smtClean="0">
                <a:solidFill>
                  <a:srgbClr val="FFFF00"/>
                </a:solidFill>
                <a:latin typeface="Roboto"/>
              </a:rPr>
              <a:t>“descendant” </a:t>
            </a:r>
            <a:r>
              <a:rPr lang="en-US" sz="2400" i="1" dirty="0" smtClean="0">
                <a:latin typeface="Roboto"/>
              </a:rPr>
              <a:t>singular? Because in Greek as well as  in English, it would be singular, much like the English word “offspring”. At the same time it also points to the explanation Paul gives about the promise to Abraham.</a:t>
            </a:r>
            <a:endParaRPr lang="en-US" sz="2400" i="1" dirty="0"/>
          </a:p>
        </p:txBody>
      </p:sp>
    </p:spTree>
    <p:extLst>
      <p:ext uri="{BB962C8B-B14F-4D97-AF65-F5344CB8AC3E}">
        <p14:creationId xmlns:p14="http://schemas.microsoft.com/office/powerpoint/2010/main" val="2642612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Christian freedom</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a:t>
            </a:r>
          </a:p>
        </p:txBody>
      </p:sp>
      <p:sp>
        <p:nvSpPr>
          <p:cNvPr id="5" name="TextBox 4"/>
          <p:cNvSpPr txBox="1"/>
          <p:nvPr/>
        </p:nvSpPr>
        <p:spPr>
          <a:xfrm>
            <a:off x="698500" y="1016000"/>
            <a:ext cx="9652000" cy="2308324"/>
          </a:xfrm>
          <a:prstGeom prst="rect">
            <a:avLst/>
          </a:prstGeom>
          <a:noFill/>
        </p:spPr>
        <p:txBody>
          <a:bodyPr wrap="square" rtlCol="0">
            <a:spAutoFit/>
          </a:bodyPr>
          <a:lstStyle/>
          <a:p>
            <a:r>
              <a:rPr lang="en-US" sz="2400" dirty="0" smtClean="0">
                <a:latin typeface="Roboto"/>
              </a:rPr>
              <a:t>16 For </a:t>
            </a:r>
            <a:r>
              <a:rPr lang="en-US" sz="2400" dirty="0">
                <a:latin typeface="Roboto"/>
              </a:rPr>
              <a:t>assuredly He does not give help to angels, but He gives help to the </a:t>
            </a:r>
            <a:r>
              <a:rPr lang="en-US" sz="2400" dirty="0">
                <a:solidFill>
                  <a:srgbClr val="FFFF00"/>
                </a:solidFill>
                <a:latin typeface="Roboto"/>
              </a:rPr>
              <a:t>descendant</a:t>
            </a:r>
            <a:r>
              <a:rPr lang="en-US" sz="2400" dirty="0">
                <a:latin typeface="Roboto"/>
              </a:rPr>
              <a:t> of Abraham</a:t>
            </a:r>
            <a:r>
              <a:rPr lang="en-US" sz="2400" dirty="0" smtClean="0">
                <a:latin typeface="Roboto"/>
              </a:rPr>
              <a:t>.</a:t>
            </a:r>
          </a:p>
          <a:p>
            <a:endParaRPr lang="en-US" sz="2400" i="1" dirty="0">
              <a:latin typeface="Roboto"/>
            </a:endParaRPr>
          </a:p>
          <a:p>
            <a:pPr lvl="0"/>
            <a:r>
              <a:rPr lang="en-US" sz="2400" i="1" dirty="0">
                <a:solidFill>
                  <a:prstClr val="white"/>
                </a:solidFill>
                <a:latin typeface="Roboto"/>
              </a:rPr>
              <a:t>Why is the word </a:t>
            </a:r>
            <a:r>
              <a:rPr lang="en-US" sz="2400" i="1" dirty="0">
                <a:solidFill>
                  <a:srgbClr val="FFFF00"/>
                </a:solidFill>
                <a:latin typeface="Roboto"/>
              </a:rPr>
              <a:t>“descendant” </a:t>
            </a:r>
            <a:r>
              <a:rPr lang="en-US" sz="2400" i="1" dirty="0">
                <a:solidFill>
                  <a:prstClr val="white"/>
                </a:solidFill>
                <a:latin typeface="Roboto"/>
              </a:rPr>
              <a:t>singular? Because in Greek as well as  in English, it would be </a:t>
            </a:r>
            <a:r>
              <a:rPr lang="en-US" sz="2400" i="1" dirty="0" smtClean="0">
                <a:solidFill>
                  <a:prstClr val="white"/>
                </a:solidFill>
                <a:latin typeface="Roboto"/>
              </a:rPr>
              <a:t>singular, </a:t>
            </a:r>
            <a:r>
              <a:rPr lang="en-US" sz="2400" i="1" dirty="0">
                <a:solidFill>
                  <a:prstClr val="white"/>
                </a:solidFill>
                <a:latin typeface="Roboto"/>
              </a:rPr>
              <a:t>much like the English word “offspring”. </a:t>
            </a:r>
          </a:p>
          <a:p>
            <a:endParaRPr lang="en-US" sz="2400" i="1" dirty="0"/>
          </a:p>
        </p:txBody>
      </p:sp>
      <p:sp>
        <p:nvSpPr>
          <p:cNvPr id="2" name="TextBox 1"/>
          <p:cNvSpPr txBox="1"/>
          <p:nvPr/>
        </p:nvSpPr>
        <p:spPr>
          <a:xfrm>
            <a:off x="698500" y="2959100"/>
            <a:ext cx="9652000" cy="3613686"/>
          </a:xfrm>
          <a:prstGeom prst="rect">
            <a:avLst/>
          </a:prstGeom>
          <a:solidFill>
            <a:srgbClr val="FF0000"/>
          </a:solidFill>
        </p:spPr>
        <p:txBody>
          <a:bodyPr wrap="square" rtlCol="0">
            <a:spAutoFit/>
          </a:bodyPr>
          <a:lstStyle/>
          <a:p>
            <a:pPr algn="ctr"/>
            <a:r>
              <a:rPr lang="en-US" sz="2400" dirty="0"/>
              <a:t>◄ 4690. </a:t>
            </a:r>
            <a:r>
              <a:rPr lang="en-US" sz="2400" dirty="0" err="1"/>
              <a:t>sperma</a:t>
            </a:r>
            <a:r>
              <a:rPr lang="en-US" sz="2400" dirty="0"/>
              <a:t> </a:t>
            </a:r>
            <a:r>
              <a:rPr lang="en-US" sz="2400" dirty="0" smtClean="0"/>
              <a:t>►</a:t>
            </a:r>
          </a:p>
          <a:p>
            <a:pPr algn="ctr"/>
            <a:endParaRPr lang="en-US" sz="2400" dirty="0"/>
          </a:p>
          <a:p>
            <a:r>
              <a:rPr lang="en-US" sz="2000" dirty="0"/>
              <a:t>Lexical Summary</a:t>
            </a:r>
          </a:p>
          <a:p>
            <a:r>
              <a:rPr lang="en-US" sz="2000" dirty="0" err="1"/>
              <a:t>sperma</a:t>
            </a:r>
            <a:r>
              <a:rPr lang="en-US" sz="2000" dirty="0"/>
              <a:t>: Seed, offspring, descendants, posterity</a:t>
            </a:r>
          </a:p>
          <a:p>
            <a:r>
              <a:rPr lang="en-US" sz="2000" dirty="0"/>
              <a:t>Original Word: </a:t>
            </a:r>
            <a:r>
              <a:rPr lang="el-GR" sz="2000" dirty="0"/>
              <a:t>σπέρμα</a:t>
            </a:r>
          </a:p>
          <a:p>
            <a:r>
              <a:rPr lang="en-US" sz="2000" dirty="0"/>
              <a:t>Part of Speech: Noun, Neuter</a:t>
            </a:r>
          </a:p>
          <a:p>
            <a:r>
              <a:rPr lang="en-US" sz="2000" dirty="0"/>
              <a:t>Transliteration: </a:t>
            </a:r>
            <a:r>
              <a:rPr lang="en-US" sz="2000" dirty="0" err="1"/>
              <a:t>sperma</a:t>
            </a:r>
            <a:endParaRPr lang="en-US" sz="2000" dirty="0"/>
          </a:p>
          <a:p>
            <a:r>
              <a:rPr lang="en-US" sz="2000" dirty="0"/>
              <a:t>Pronunciation: SPER-</a:t>
            </a:r>
            <a:r>
              <a:rPr lang="en-US" sz="2000" dirty="0" err="1"/>
              <a:t>mah</a:t>
            </a:r>
            <a:endParaRPr lang="en-US" sz="2000" dirty="0"/>
          </a:p>
          <a:p>
            <a:r>
              <a:rPr lang="en-US" sz="2000" dirty="0" smtClean="0"/>
              <a:t>Phonetic Spelling: (</a:t>
            </a:r>
            <a:r>
              <a:rPr lang="en-US" sz="2000" dirty="0" err="1" smtClean="0"/>
              <a:t>sper</a:t>
            </a:r>
            <a:r>
              <a:rPr lang="en-US" sz="2000" dirty="0" smtClean="0"/>
              <a:t>'-</a:t>
            </a:r>
            <a:r>
              <a:rPr lang="en-US" sz="2000" dirty="0" err="1" smtClean="0"/>
              <a:t>mah</a:t>
            </a:r>
            <a:r>
              <a:rPr lang="en-US" sz="2000" dirty="0" smtClean="0"/>
              <a:t>)</a:t>
            </a:r>
          </a:p>
          <a:p>
            <a:r>
              <a:rPr lang="en-US" sz="2000" dirty="0" smtClean="0"/>
              <a:t>KJV</a:t>
            </a:r>
            <a:r>
              <a:rPr lang="en-US" sz="2000" dirty="0">
                <a:solidFill>
                  <a:srgbClr val="FFFF00"/>
                </a:solidFill>
              </a:rPr>
              <a:t>: </a:t>
            </a:r>
            <a:r>
              <a:rPr lang="en-US" sz="2000" dirty="0"/>
              <a:t>issue, </a:t>
            </a:r>
            <a:r>
              <a:rPr lang="en-US" sz="2000" dirty="0" smtClean="0"/>
              <a:t>seed</a:t>
            </a:r>
          </a:p>
          <a:p>
            <a:r>
              <a:rPr lang="en-US" sz="2000" dirty="0" smtClean="0"/>
              <a:t>NASB: descendants, </a:t>
            </a:r>
            <a:r>
              <a:rPr lang="en-US" sz="2000" b="1" dirty="0" smtClean="0">
                <a:solidFill>
                  <a:srgbClr val="FFFF00"/>
                </a:solidFill>
              </a:rPr>
              <a:t>seed,</a:t>
            </a:r>
            <a:r>
              <a:rPr lang="en-US" sz="2000" dirty="0" smtClean="0"/>
              <a:t> children, </a:t>
            </a:r>
            <a:r>
              <a:rPr lang="en-US" sz="2000" b="1" dirty="0" smtClean="0">
                <a:solidFill>
                  <a:srgbClr val="FFFF00"/>
                </a:solidFill>
              </a:rPr>
              <a:t>descendant</a:t>
            </a:r>
            <a:r>
              <a:rPr lang="en-US" sz="2000" dirty="0" smtClean="0"/>
              <a:t>, seeds, posterity</a:t>
            </a:r>
            <a:endParaRPr lang="en-US" sz="2000" dirty="0"/>
          </a:p>
        </p:txBody>
      </p:sp>
    </p:spTree>
    <p:extLst>
      <p:ext uri="{BB962C8B-B14F-4D97-AF65-F5344CB8AC3E}">
        <p14:creationId xmlns:p14="http://schemas.microsoft.com/office/powerpoint/2010/main" val="1864557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Galatians 3:16-19 &amp; Hebrews 2:16</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4</a:t>
            </a:r>
          </a:p>
        </p:txBody>
      </p:sp>
      <p:sp>
        <p:nvSpPr>
          <p:cNvPr id="5" name="TextBox 4"/>
          <p:cNvSpPr txBox="1"/>
          <p:nvPr/>
        </p:nvSpPr>
        <p:spPr>
          <a:xfrm>
            <a:off x="698500" y="1016000"/>
            <a:ext cx="10236200" cy="5262979"/>
          </a:xfrm>
          <a:prstGeom prst="rect">
            <a:avLst/>
          </a:prstGeom>
          <a:noFill/>
        </p:spPr>
        <p:txBody>
          <a:bodyPr wrap="square" rtlCol="0">
            <a:spAutoFit/>
          </a:bodyPr>
          <a:lstStyle/>
          <a:p>
            <a:r>
              <a:rPr lang="en-US" sz="2400" dirty="0" smtClean="0">
                <a:solidFill>
                  <a:srgbClr val="00B0F0"/>
                </a:solidFill>
                <a:latin typeface="system-ui"/>
              </a:rPr>
              <a:t>16</a:t>
            </a:r>
            <a:r>
              <a:rPr lang="en-US" sz="2400" dirty="0" smtClean="0">
                <a:latin typeface="system-ui"/>
              </a:rPr>
              <a:t> Now </a:t>
            </a:r>
            <a:r>
              <a:rPr lang="en-US" sz="2400" dirty="0">
                <a:latin typeface="system-ui"/>
              </a:rPr>
              <a:t>the </a:t>
            </a:r>
            <a:r>
              <a:rPr lang="en-US" sz="2400" dirty="0">
                <a:solidFill>
                  <a:srgbClr val="FF0000"/>
                </a:solidFill>
                <a:latin typeface="system-ui"/>
              </a:rPr>
              <a:t>promises</a:t>
            </a:r>
            <a:r>
              <a:rPr lang="en-US" sz="2400" dirty="0">
                <a:latin typeface="system-ui"/>
              </a:rPr>
              <a:t> were spoken to Abraham and to his </a:t>
            </a:r>
            <a:r>
              <a:rPr lang="en-US" sz="2400" dirty="0">
                <a:solidFill>
                  <a:srgbClr val="FFFF00"/>
                </a:solidFill>
                <a:latin typeface="system-ui"/>
              </a:rPr>
              <a:t>seed</a:t>
            </a:r>
            <a:r>
              <a:rPr lang="en-US" sz="2400" dirty="0">
                <a:latin typeface="system-ui"/>
              </a:rPr>
              <a:t>. He does not say, “And to </a:t>
            </a:r>
            <a:r>
              <a:rPr lang="en-US" sz="2400" dirty="0">
                <a:solidFill>
                  <a:srgbClr val="FFFF00"/>
                </a:solidFill>
                <a:latin typeface="system-ui"/>
              </a:rPr>
              <a:t>seeds</a:t>
            </a:r>
            <a:r>
              <a:rPr lang="en-US" sz="2400" dirty="0">
                <a:latin typeface="system-ui"/>
              </a:rPr>
              <a:t>,” as </a:t>
            </a:r>
            <a:r>
              <a:rPr lang="en-US" sz="2400" i="1" dirty="0">
                <a:latin typeface="system-ui"/>
              </a:rPr>
              <a:t>one would in referring</a:t>
            </a:r>
            <a:r>
              <a:rPr lang="en-US" sz="2400" dirty="0">
                <a:latin typeface="system-ui"/>
              </a:rPr>
              <a:t> to many, but </a:t>
            </a:r>
            <a:r>
              <a:rPr lang="en-US" sz="2400" i="1" dirty="0">
                <a:latin typeface="system-ui"/>
              </a:rPr>
              <a:t>rather</a:t>
            </a:r>
            <a:r>
              <a:rPr lang="en-US" sz="2400" dirty="0">
                <a:latin typeface="system-ui"/>
              </a:rPr>
              <a:t> as </a:t>
            </a:r>
            <a:r>
              <a:rPr lang="en-US" sz="2400" i="1" dirty="0">
                <a:latin typeface="system-ui"/>
              </a:rPr>
              <a:t>in referring</a:t>
            </a:r>
            <a:r>
              <a:rPr lang="en-US" sz="2400" dirty="0">
                <a:latin typeface="system-ui"/>
              </a:rPr>
              <a:t> to one, “And to your </a:t>
            </a:r>
            <a:r>
              <a:rPr lang="en-US" sz="2400" dirty="0">
                <a:solidFill>
                  <a:srgbClr val="FFFF00"/>
                </a:solidFill>
                <a:latin typeface="system-ui"/>
              </a:rPr>
              <a:t>seed</a:t>
            </a:r>
            <a:r>
              <a:rPr lang="en-US" sz="2400" dirty="0">
                <a:latin typeface="system-ui"/>
              </a:rPr>
              <a:t>,” that is, Christ</a:t>
            </a:r>
            <a:r>
              <a:rPr lang="en-US" sz="2400" dirty="0" smtClean="0">
                <a:latin typeface="system-ui"/>
              </a:rPr>
              <a:t>.</a:t>
            </a:r>
          </a:p>
          <a:p>
            <a:endParaRPr lang="en-US" sz="2400" dirty="0">
              <a:latin typeface="system-ui"/>
            </a:endParaRPr>
          </a:p>
          <a:p>
            <a:r>
              <a:rPr lang="en-US" sz="2400" dirty="0" smtClean="0">
                <a:solidFill>
                  <a:srgbClr val="00B0F0"/>
                </a:solidFill>
                <a:latin typeface="system-ui"/>
              </a:rPr>
              <a:t>17</a:t>
            </a:r>
            <a:r>
              <a:rPr lang="en-US" sz="2400" dirty="0" smtClean="0">
                <a:latin typeface="system-ui"/>
              </a:rPr>
              <a:t> What </a:t>
            </a:r>
            <a:r>
              <a:rPr lang="en-US" sz="2400" dirty="0">
                <a:latin typeface="system-ui"/>
              </a:rPr>
              <a:t>I am saying is this: the Law, which came four hundred and thirty years later, does not invalidate a covenant previously ratified by God, so as to nullify the </a:t>
            </a:r>
            <a:r>
              <a:rPr lang="en-US" sz="2400" dirty="0">
                <a:solidFill>
                  <a:srgbClr val="FF0000"/>
                </a:solidFill>
                <a:latin typeface="system-ui"/>
              </a:rPr>
              <a:t>promise.</a:t>
            </a:r>
            <a:r>
              <a:rPr lang="en-US" sz="2400" dirty="0">
                <a:latin typeface="system-ui"/>
              </a:rPr>
              <a:t>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18</a:t>
            </a:r>
            <a:r>
              <a:rPr lang="en-US" sz="2400" dirty="0" smtClean="0">
                <a:latin typeface="system-ui"/>
              </a:rPr>
              <a:t> For </a:t>
            </a:r>
            <a:r>
              <a:rPr lang="en-US" sz="2400" dirty="0">
                <a:latin typeface="system-ui"/>
              </a:rPr>
              <a:t>if the inheritance is based on law, it is no longer based on a </a:t>
            </a:r>
            <a:r>
              <a:rPr lang="en-US" sz="2400" dirty="0">
                <a:solidFill>
                  <a:srgbClr val="FF0000"/>
                </a:solidFill>
                <a:latin typeface="system-ui"/>
              </a:rPr>
              <a:t>promise</a:t>
            </a:r>
            <a:r>
              <a:rPr lang="en-US" sz="2400" dirty="0">
                <a:latin typeface="system-ui"/>
              </a:rPr>
              <a:t>; but God has granted it to Abraham by means of a </a:t>
            </a:r>
            <a:r>
              <a:rPr lang="en-US" sz="2400" dirty="0">
                <a:solidFill>
                  <a:srgbClr val="FF0000"/>
                </a:solidFill>
                <a:latin typeface="system-ui"/>
              </a:rPr>
              <a:t>promise.</a:t>
            </a:r>
            <a:endParaRPr lang="en-US" sz="2400" dirty="0" smtClean="0">
              <a:solidFill>
                <a:srgbClr val="FF0000"/>
              </a:solidFill>
              <a:latin typeface="system-ui"/>
            </a:endParaRPr>
          </a:p>
          <a:p>
            <a:endParaRPr lang="en-US" sz="2400" dirty="0">
              <a:latin typeface="system-ui"/>
            </a:endParaRPr>
          </a:p>
          <a:p>
            <a:r>
              <a:rPr lang="en-US" sz="2400" dirty="0" smtClean="0">
                <a:solidFill>
                  <a:srgbClr val="FFC000"/>
                </a:solidFill>
              </a:rPr>
              <a:t>*****************************************************************************</a:t>
            </a:r>
          </a:p>
          <a:p>
            <a:r>
              <a:rPr lang="en-US" sz="2400" dirty="0" smtClean="0">
                <a:solidFill>
                  <a:srgbClr val="00B0F0"/>
                </a:solidFill>
              </a:rPr>
              <a:t>Hebrews 2:16 </a:t>
            </a:r>
            <a:r>
              <a:rPr lang="en-US" sz="2400" dirty="0" smtClean="0"/>
              <a:t>For </a:t>
            </a:r>
            <a:r>
              <a:rPr lang="en-US" sz="2400" dirty="0"/>
              <a:t>assuredly He does not give help to angels, but He gives help to the </a:t>
            </a:r>
            <a:r>
              <a:rPr lang="en-US" sz="2400" dirty="0">
                <a:solidFill>
                  <a:srgbClr val="FFFF00"/>
                </a:solidFill>
              </a:rPr>
              <a:t>descendant</a:t>
            </a:r>
            <a:r>
              <a:rPr lang="en-US" sz="2400" dirty="0"/>
              <a:t> of Abraham</a:t>
            </a:r>
          </a:p>
        </p:txBody>
      </p:sp>
    </p:spTree>
    <p:extLst>
      <p:ext uri="{BB962C8B-B14F-4D97-AF65-F5344CB8AC3E}">
        <p14:creationId xmlns:p14="http://schemas.microsoft.com/office/powerpoint/2010/main" val="3197832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3:12-14</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5</a:t>
            </a:r>
          </a:p>
        </p:txBody>
      </p:sp>
      <p:sp>
        <p:nvSpPr>
          <p:cNvPr id="5" name="TextBox 4"/>
          <p:cNvSpPr txBox="1"/>
          <p:nvPr/>
        </p:nvSpPr>
        <p:spPr>
          <a:xfrm>
            <a:off x="406400" y="1231900"/>
            <a:ext cx="10528300" cy="3785652"/>
          </a:xfrm>
          <a:prstGeom prst="rect">
            <a:avLst/>
          </a:prstGeom>
          <a:noFill/>
        </p:spPr>
        <p:txBody>
          <a:bodyPr wrap="square" rtlCol="0">
            <a:spAutoFit/>
          </a:bodyPr>
          <a:lstStyle/>
          <a:p>
            <a:r>
              <a:rPr lang="en-US" sz="2400" dirty="0" smtClean="0">
                <a:solidFill>
                  <a:srgbClr val="00B0F0"/>
                </a:solidFill>
              </a:rPr>
              <a:t>12</a:t>
            </a:r>
            <a:r>
              <a:rPr lang="en-US" sz="2400" dirty="0" smtClean="0"/>
              <a:t> Take </a:t>
            </a:r>
            <a:r>
              <a:rPr lang="en-US" sz="2400" dirty="0"/>
              <a:t>care, brethren, that there not be in any one of you an evil, unbelieving heart that </a:t>
            </a:r>
            <a:r>
              <a:rPr lang="en-US" sz="2400" dirty="0">
                <a:solidFill>
                  <a:srgbClr val="FFFF00"/>
                </a:solidFill>
              </a:rPr>
              <a:t>falls away</a:t>
            </a:r>
            <a:r>
              <a:rPr lang="en-US" sz="2400" dirty="0"/>
              <a:t> from the living God. </a:t>
            </a:r>
            <a:endParaRPr lang="en-US" sz="2400" dirty="0" smtClean="0"/>
          </a:p>
          <a:p>
            <a:endParaRPr lang="en-US" sz="2400" dirty="0"/>
          </a:p>
          <a:p>
            <a:r>
              <a:rPr lang="en-US" sz="2400" dirty="0" smtClean="0">
                <a:solidFill>
                  <a:schemeClr val="bg1">
                    <a:lumMod val="50000"/>
                    <a:lumOff val="50000"/>
                  </a:schemeClr>
                </a:solidFill>
              </a:rPr>
              <a:t>13 But </a:t>
            </a:r>
            <a:r>
              <a:rPr lang="en-US" sz="2400" dirty="0">
                <a:solidFill>
                  <a:schemeClr val="bg1">
                    <a:lumMod val="50000"/>
                    <a:lumOff val="50000"/>
                  </a:schemeClr>
                </a:solidFill>
              </a:rPr>
              <a:t>encourage one another day after day, as long as it is [still] called "Today," so that none of you will be hardened by the deceitfulness of sin. </a:t>
            </a:r>
            <a:endParaRPr lang="en-US" sz="2400" dirty="0" smtClean="0">
              <a:solidFill>
                <a:schemeClr val="bg1">
                  <a:lumMod val="50000"/>
                  <a:lumOff val="50000"/>
                </a:schemeClr>
              </a:solidFill>
            </a:endParaRP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14 For </a:t>
            </a:r>
            <a:r>
              <a:rPr lang="en-US" sz="2400" dirty="0">
                <a:solidFill>
                  <a:schemeClr val="bg1">
                    <a:lumMod val="50000"/>
                    <a:lumOff val="50000"/>
                  </a:schemeClr>
                </a:solidFill>
              </a:rPr>
              <a:t>we have become partakers of Christ, if we hold fast the beginning of our assurance firm until the end,</a:t>
            </a:r>
            <a:endParaRPr lang="en-US" sz="2400" dirty="0" smtClean="0">
              <a:solidFill>
                <a:schemeClr val="bg1">
                  <a:lumMod val="50000"/>
                  <a:lumOff val="50000"/>
                </a:schemeClr>
              </a:solidFill>
            </a:endParaRPr>
          </a:p>
          <a:p>
            <a:endParaRPr lang="en-US" sz="2400" b="1" i="1" dirty="0"/>
          </a:p>
        </p:txBody>
      </p:sp>
    </p:spTree>
    <p:extLst>
      <p:ext uri="{BB962C8B-B14F-4D97-AF65-F5344CB8AC3E}">
        <p14:creationId xmlns:p14="http://schemas.microsoft.com/office/powerpoint/2010/main" val="387543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3:12-14</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6</a:t>
            </a:r>
          </a:p>
        </p:txBody>
      </p:sp>
      <p:sp>
        <p:nvSpPr>
          <p:cNvPr id="5" name="TextBox 4"/>
          <p:cNvSpPr txBox="1"/>
          <p:nvPr/>
        </p:nvSpPr>
        <p:spPr>
          <a:xfrm>
            <a:off x="406400" y="1231900"/>
            <a:ext cx="10528300" cy="3785652"/>
          </a:xfrm>
          <a:prstGeom prst="rect">
            <a:avLst/>
          </a:prstGeom>
          <a:noFill/>
        </p:spPr>
        <p:txBody>
          <a:bodyPr wrap="square" rtlCol="0">
            <a:spAutoFit/>
          </a:bodyPr>
          <a:lstStyle/>
          <a:p>
            <a:r>
              <a:rPr lang="en-US" sz="2400" dirty="0" smtClean="0">
                <a:solidFill>
                  <a:schemeClr val="bg1">
                    <a:lumMod val="50000"/>
                    <a:lumOff val="50000"/>
                  </a:schemeClr>
                </a:solidFill>
              </a:rPr>
              <a:t>12 Take </a:t>
            </a:r>
            <a:r>
              <a:rPr lang="en-US" sz="2400" dirty="0">
                <a:solidFill>
                  <a:schemeClr val="bg1">
                    <a:lumMod val="50000"/>
                    <a:lumOff val="50000"/>
                  </a:schemeClr>
                </a:solidFill>
              </a:rPr>
              <a:t>care, brethren, that there not be in any one of you an evil, unbelieving heart that falls away from the living God</a:t>
            </a:r>
            <a:r>
              <a:rPr lang="en-US" sz="2400" dirty="0"/>
              <a:t>. </a:t>
            </a:r>
            <a:endParaRPr lang="en-US" sz="2400" dirty="0" smtClean="0"/>
          </a:p>
          <a:p>
            <a:endParaRPr lang="en-US" sz="2400" dirty="0"/>
          </a:p>
          <a:p>
            <a:r>
              <a:rPr lang="en-US" sz="2400" dirty="0" smtClean="0">
                <a:solidFill>
                  <a:schemeClr val="bg1">
                    <a:lumMod val="50000"/>
                    <a:lumOff val="50000"/>
                  </a:schemeClr>
                </a:solidFill>
              </a:rPr>
              <a:t>13 But </a:t>
            </a:r>
            <a:r>
              <a:rPr lang="en-US" sz="2400" dirty="0">
                <a:solidFill>
                  <a:schemeClr val="bg1">
                    <a:lumMod val="50000"/>
                    <a:lumOff val="50000"/>
                  </a:schemeClr>
                </a:solidFill>
              </a:rPr>
              <a:t>encourage one another day after day, as long as it is [still] called "Today," so that none of you will be hardened by the deceitfulness of sin. </a:t>
            </a:r>
            <a:endParaRPr lang="en-US" sz="2400" dirty="0" smtClean="0">
              <a:solidFill>
                <a:schemeClr val="bg1">
                  <a:lumMod val="50000"/>
                  <a:lumOff val="50000"/>
                </a:schemeClr>
              </a:solidFill>
            </a:endParaRP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14 For </a:t>
            </a:r>
            <a:r>
              <a:rPr lang="en-US" sz="2400" dirty="0">
                <a:solidFill>
                  <a:schemeClr val="bg1">
                    <a:lumMod val="50000"/>
                    <a:lumOff val="50000"/>
                  </a:schemeClr>
                </a:solidFill>
              </a:rPr>
              <a:t>we have become partakers of Christ, if we hold fast the beginning of our assurance firm until the end,</a:t>
            </a:r>
            <a:endParaRPr lang="en-US" sz="2400" dirty="0" smtClean="0">
              <a:solidFill>
                <a:schemeClr val="bg1">
                  <a:lumMod val="50000"/>
                  <a:lumOff val="50000"/>
                </a:schemeClr>
              </a:solidFill>
            </a:endParaRPr>
          </a:p>
          <a:p>
            <a:endParaRPr lang="en-US" sz="2400" b="1" i="1" dirty="0"/>
          </a:p>
        </p:txBody>
      </p:sp>
      <p:sp>
        <p:nvSpPr>
          <p:cNvPr id="6" name="TextBox 5"/>
          <p:cNvSpPr txBox="1"/>
          <p:nvPr/>
        </p:nvSpPr>
        <p:spPr>
          <a:xfrm>
            <a:off x="1231900" y="2057400"/>
            <a:ext cx="9118600" cy="3570208"/>
          </a:xfrm>
          <a:prstGeom prst="rect">
            <a:avLst/>
          </a:prstGeom>
          <a:solidFill>
            <a:srgbClr val="FF0000"/>
          </a:solidFill>
        </p:spPr>
        <p:txBody>
          <a:bodyPr wrap="square" rtlCol="0">
            <a:spAutoFit/>
          </a:bodyPr>
          <a:lstStyle/>
          <a:p>
            <a:pPr algn="ctr"/>
            <a:r>
              <a:rPr lang="en-US" sz="2800" b="1" dirty="0"/>
              <a:t>◄ 868. </a:t>
            </a:r>
            <a:r>
              <a:rPr lang="en-US" sz="2800" b="1" dirty="0" err="1"/>
              <a:t>aphistémi</a:t>
            </a:r>
            <a:r>
              <a:rPr lang="en-US" sz="2800" b="1" dirty="0"/>
              <a:t> </a:t>
            </a:r>
            <a:r>
              <a:rPr lang="en-US" sz="2800" b="1" dirty="0" smtClean="0"/>
              <a:t>►</a:t>
            </a:r>
          </a:p>
          <a:p>
            <a:endParaRPr lang="en-US" dirty="0" smtClean="0"/>
          </a:p>
          <a:p>
            <a:pPr algn="ctr"/>
            <a:r>
              <a:rPr lang="en-US" dirty="0" smtClean="0">
                <a:solidFill>
                  <a:schemeClr val="bg1"/>
                </a:solidFill>
              </a:rPr>
              <a:t>Pronunciation</a:t>
            </a:r>
            <a:r>
              <a:rPr lang="en-US" dirty="0">
                <a:solidFill>
                  <a:schemeClr val="bg1"/>
                </a:solidFill>
              </a:rPr>
              <a:t>: </a:t>
            </a:r>
            <a:r>
              <a:rPr lang="en-US" dirty="0" smtClean="0">
                <a:solidFill>
                  <a:schemeClr val="bg1"/>
                </a:solidFill>
              </a:rPr>
              <a:t>ah-FIS-</a:t>
            </a:r>
            <a:r>
              <a:rPr lang="en-US" dirty="0" err="1" smtClean="0">
                <a:solidFill>
                  <a:schemeClr val="bg1"/>
                </a:solidFill>
              </a:rPr>
              <a:t>tay</a:t>
            </a:r>
            <a:r>
              <a:rPr lang="en-US" dirty="0" smtClean="0">
                <a:solidFill>
                  <a:schemeClr val="bg1"/>
                </a:solidFill>
              </a:rPr>
              <a:t>-</a:t>
            </a:r>
            <a:r>
              <a:rPr lang="en-US" dirty="0" err="1" smtClean="0">
                <a:solidFill>
                  <a:schemeClr val="bg1"/>
                </a:solidFill>
              </a:rPr>
              <a:t>mee</a:t>
            </a:r>
            <a:endParaRPr lang="en-US" dirty="0" smtClean="0">
              <a:solidFill>
                <a:schemeClr val="bg1"/>
              </a:solidFill>
            </a:endParaRPr>
          </a:p>
          <a:p>
            <a:pPr algn="ctr"/>
            <a:endParaRPr lang="en-US" dirty="0">
              <a:solidFill>
                <a:schemeClr val="bg1"/>
              </a:solidFill>
            </a:endParaRPr>
          </a:p>
          <a:p>
            <a:r>
              <a:rPr lang="en-US" sz="2400" dirty="0"/>
              <a:t>The verb appears fourteen times and consistently describes an act of </a:t>
            </a:r>
            <a:r>
              <a:rPr lang="en-US" sz="2400" dirty="0">
                <a:solidFill>
                  <a:srgbClr val="FFFF00"/>
                </a:solidFill>
              </a:rPr>
              <a:t>stepping away—from </a:t>
            </a:r>
            <a:r>
              <a:rPr lang="en-US" sz="2400" dirty="0"/>
              <a:t>a place, a person, </a:t>
            </a:r>
            <a:r>
              <a:rPr lang="en-US" sz="2400" b="1" dirty="0">
                <a:solidFill>
                  <a:srgbClr val="FFFF00"/>
                </a:solidFill>
              </a:rPr>
              <a:t>a commitment,</a:t>
            </a:r>
            <a:r>
              <a:rPr lang="en-US" sz="2400" dirty="0"/>
              <a:t> or from evil itself. The contexts cluster around five themes: (1) physical departure, (2) divine deliverance, </a:t>
            </a:r>
            <a:r>
              <a:rPr lang="en-US" sz="2400" b="1" dirty="0">
                <a:solidFill>
                  <a:srgbClr val="FFFF00"/>
                </a:solidFill>
              </a:rPr>
              <a:t>(3) apostasy, </a:t>
            </a:r>
            <a:r>
              <a:rPr lang="en-US" sz="2400" dirty="0"/>
              <a:t>(4) pastoral withdrawal from opposition, and (5) direct commands to separate from wickedness</a:t>
            </a:r>
          </a:p>
        </p:txBody>
      </p:sp>
    </p:spTree>
    <p:extLst>
      <p:ext uri="{BB962C8B-B14F-4D97-AF65-F5344CB8AC3E}">
        <p14:creationId xmlns:p14="http://schemas.microsoft.com/office/powerpoint/2010/main" val="410654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3:12-14</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7</a:t>
            </a:r>
            <a:endParaRPr lang="en-US" sz="3200" b="1" dirty="0" smtClean="0">
              <a:solidFill>
                <a:schemeClr val="bg1"/>
              </a:solidFill>
            </a:endParaRPr>
          </a:p>
        </p:txBody>
      </p:sp>
      <p:sp>
        <p:nvSpPr>
          <p:cNvPr id="5" name="TextBox 4"/>
          <p:cNvSpPr txBox="1"/>
          <p:nvPr/>
        </p:nvSpPr>
        <p:spPr>
          <a:xfrm>
            <a:off x="406400" y="1231900"/>
            <a:ext cx="10528300" cy="3785652"/>
          </a:xfrm>
          <a:prstGeom prst="rect">
            <a:avLst/>
          </a:prstGeom>
          <a:noFill/>
        </p:spPr>
        <p:txBody>
          <a:bodyPr wrap="square" rtlCol="0">
            <a:spAutoFit/>
          </a:bodyPr>
          <a:lstStyle/>
          <a:p>
            <a:r>
              <a:rPr lang="en-US" sz="2400" dirty="0" smtClean="0">
                <a:solidFill>
                  <a:schemeClr val="bg1">
                    <a:lumMod val="50000"/>
                    <a:lumOff val="50000"/>
                  </a:schemeClr>
                </a:solidFill>
              </a:rPr>
              <a:t>12 Take </a:t>
            </a:r>
            <a:r>
              <a:rPr lang="en-US" sz="2400" dirty="0">
                <a:solidFill>
                  <a:schemeClr val="bg1">
                    <a:lumMod val="50000"/>
                    <a:lumOff val="50000"/>
                  </a:schemeClr>
                </a:solidFill>
              </a:rPr>
              <a:t>care, brethren, that there not be in any one of you an evil, unbelieving heart that falls away from the living God. </a:t>
            </a:r>
            <a:endParaRPr lang="en-US" sz="2400" dirty="0" smtClean="0">
              <a:solidFill>
                <a:schemeClr val="bg1">
                  <a:lumMod val="50000"/>
                  <a:lumOff val="50000"/>
                </a:schemeClr>
              </a:solidFill>
            </a:endParaRPr>
          </a:p>
          <a:p>
            <a:endParaRPr lang="en-US" sz="2400" dirty="0"/>
          </a:p>
          <a:p>
            <a:r>
              <a:rPr lang="en-US" sz="2400" dirty="0" smtClean="0">
                <a:solidFill>
                  <a:srgbClr val="00B0F0"/>
                </a:solidFill>
              </a:rPr>
              <a:t>13</a:t>
            </a:r>
            <a:r>
              <a:rPr lang="en-US" sz="2400" dirty="0" smtClean="0"/>
              <a:t> But </a:t>
            </a:r>
            <a:r>
              <a:rPr lang="en-US" sz="2400" dirty="0"/>
              <a:t>encourage one another day after day, as long as it is [still] called "Today," so that none of you will be </a:t>
            </a:r>
            <a:r>
              <a:rPr lang="en-US" sz="2400" dirty="0">
                <a:solidFill>
                  <a:srgbClr val="FFFF00"/>
                </a:solidFill>
              </a:rPr>
              <a:t>hardened</a:t>
            </a:r>
            <a:r>
              <a:rPr lang="en-US" sz="2400" dirty="0"/>
              <a:t> by the deceitfulness of sin. </a:t>
            </a:r>
            <a:endParaRPr lang="en-US" sz="2400" dirty="0" smtClean="0"/>
          </a:p>
          <a:p>
            <a:endParaRPr lang="en-US" sz="2400" dirty="0"/>
          </a:p>
          <a:p>
            <a:r>
              <a:rPr lang="en-US" sz="2400" dirty="0" smtClean="0">
                <a:solidFill>
                  <a:srgbClr val="00B0F0"/>
                </a:solidFill>
              </a:rPr>
              <a:t>14</a:t>
            </a:r>
            <a:r>
              <a:rPr lang="en-US" sz="2400" dirty="0" smtClean="0"/>
              <a:t> For </a:t>
            </a:r>
            <a:r>
              <a:rPr lang="en-US" sz="2400" dirty="0"/>
              <a:t>we have become partakers of Christ, </a:t>
            </a:r>
            <a:r>
              <a:rPr lang="en-US" sz="2400" b="1" i="1" u="sng" dirty="0">
                <a:solidFill>
                  <a:srgbClr val="FF0000"/>
                </a:solidFill>
              </a:rPr>
              <a:t>if</a:t>
            </a:r>
            <a:r>
              <a:rPr lang="en-US" sz="2400" dirty="0">
                <a:solidFill>
                  <a:srgbClr val="FFFF00"/>
                </a:solidFill>
              </a:rPr>
              <a:t> we hold fast the beginning of our assurance firm until the end,</a:t>
            </a:r>
            <a:endParaRPr lang="en-US" sz="2400" dirty="0" smtClean="0">
              <a:solidFill>
                <a:srgbClr val="FFFF00"/>
              </a:solidFill>
            </a:endParaRPr>
          </a:p>
          <a:p>
            <a:endParaRPr lang="en-US" sz="2400" b="1" i="1" dirty="0"/>
          </a:p>
        </p:txBody>
      </p:sp>
    </p:spTree>
    <p:extLst>
      <p:ext uri="{BB962C8B-B14F-4D97-AF65-F5344CB8AC3E}">
        <p14:creationId xmlns:p14="http://schemas.microsoft.com/office/powerpoint/2010/main" val="384709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3:12-14</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8</a:t>
            </a:r>
            <a:endParaRPr lang="en-US" sz="3200" b="1" dirty="0" smtClean="0">
              <a:solidFill>
                <a:schemeClr val="bg1"/>
              </a:solidFill>
            </a:endParaRPr>
          </a:p>
        </p:txBody>
      </p:sp>
      <p:sp>
        <p:nvSpPr>
          <p:cNvPr id="5" name="TextBox 4"/>
          <p:cNvSpPr txBox="1"/>
          <p:nvPr/>
        </p:nvSpPr>
        <p:spPr>
          <a:xfrm>
            <a:off x="406400" y="1231900"/>
            <a:ext cx="10528300" cy="3785652"/>
          </a:xfrm>
          <a:prstGeom prst="rect">
            <a:avLst/>
          </a:prstGeom>
          <a:noFill/>
        </p:spPr>
        <p:txBody>
          <a:bodyPr wrap="square" rtlCol="0">
            <a:spAutoFit/>
          </a:bodyPr>
          <a:lstStyle/>
          <a:p>
            <a:r>
              <a:rPr lang="en-US" sz="2400" dirty="0" smtClean="0">
                <a:solidFill>
                  <a:srgbClr val="00B0F0"/>
                </a:solidFill>
              </a:rPr>
              <a:t>12</a:t>
            </a:r>
            <a:r>
              <a:rPr lang="en-US" sz="2400" dirty="0" smtClean="0"/>
              <a:t> Take </a:t>
            </a:r>
            <a:r>
              <a:rPr lang="en-US" sz="2400" dirty="0"/>
              <a:t>care, brethren, that there not be in any one of you an evil, unbelieving heart that falls away from the living God. </a:t>
            </a:r>
            <a:endParaRPr lang="en-US" sz="2400" dirty="0" smtClean="0"/>
          </a:p>
          <a:p>
            <a:endParaRPr lang="en-US" sz="2400" dirty="0"/>
          </a:p>
          <a:p>
            <a:r>
              <a:rPr lang="en-US" sz="2400" dirty="0" smtClean="0">
                <a:solidFill>
                  <a:srgbClr val="00B0F0"/>
                </a:solidFill>
              </a:rPr>
              <a:t>13</a:t>
            </a:r>
            <a:r>
              <a:rPr lang="en-US" sz="2400" dirty="0" smtClean="0"/>
              <a:t> But </a:t>
            </a:r>
            <a:r>
              <a:rPr lang="en-US" sz="2400" dirty="0"/>
              <a:t>encourage one another day after day, as long as it is [still] called "Today," so that none of you will be hardened by the deceitfulness of sin. </a:t>
            </a:r>
            <a:endParaRPr lang="en-US" sz="2400" dirty="0" smtClean="0"/>
          </a:p>
          <a:p>
            <a:endParaRPr lang="en-US" sz="2400" dirty="0"/>
          </a:p>
          <a:p>
            <a:r>
              <a:rPr lang="en-US" sz="2400" dirty="0" smtClean="0">
                <a:solidFill>
                  <a:srgbClr val="00B0F0"/>
                </a:solidFill>
              </a:rPr>
              <a:t>14</a:t>
            </a:r>
            <a:r>
              <a:rPr lang="en-US" sz="2400" dirty="0" smtClean="0"/>
              <a:t> For </a:t>
            </a:r>
            <a:r>
              <a:rPr lang="en-US" sz="2400" dirty="0"/>
              <a:t>we have become partakers of Christ, </a:t>
            </a:r>
            <a:r>
              <a:rPr lang="en-US" sz="2400" b="1" i="1" u="sng" dirty="0">
                <a:solidFill>
                  <a:srgbClr val="FF0000"/>
                </a:solidFill>
              </a:rPr>
              <a:t>if</a:t>
            </a:r>
            <a:r>
              <a:rPr lang="en-US" sz="2400" dirty="0">
                <a:solidFill>
                  <a:srgbClr val="FFFF00"/>
                </a:solidFill>
              </a:rPr>
              <a:t> we hold fast the beginning of our assurance firm until the end,</a:t>
            </a:r>
            <a:endParaRPr lang="en-US" sz="2400" dirty="0" smtClean="0">
              <a:solidFill>
                <a:srgbClr val="FFFF00"/>
              </a:solidFill>
            </a:endParaRPr>
          </a:p>
          <a:p>
            <a:endParaRPr lang="en-US" sz="2400" b="1" i="1" dirty="0"/>
          </a:p>
        </p:txBody>
      </p:sp>
      <p:sp>
        <p:nvSpPr>
          <p:cNvPr id="2" name="TextBox 1"/>
          <p:cNvSpPr txBox="1"/>
          <p:nvPr/>
        </p:nvSpPr>
        <p:spPr>
          <a:xfrm>
            <a:off x="901700" y="2171700"/>
            <a:ext cx="9791700" cy="3016210"/>
          </a:xfrm>
          <a:prstGeom prst="rect">
            <a:avLst/>
          </a:prstGeom>
          <a:solidFill>
            <a:srgbClr val="FF0000"/>
          </a:solidFill>
        </p:spPr>
        <p:txBody>
          <a:bodyPr wrap="square" rtlCol="0">
            <a:spAutoFit/>
          </a:bodyPr>
          <a:lstStyle/>
          <a:p>
            <a:pPr algn="ctr"/>
            <a:r>
              <a:rPr lang="en-US" sz="2800" b="1" dirty="0"/>
              <a:t>◄ 1437. </a:t>
            </a:r>
            <a:r>
              <a:rPr lang="en-US" sz="2800" b="1" dirty="0" err="1"/>
              <a:t>ean</a:t>
            </a:r>
            <a:r>
              <a:rPr lang="en-US" sz="2800" b="1" dirty="0"/>
              <a:t> </a:t>
            </a:r>
            <a:r>
              <a:rPr lang="en-US" sz="2800" b="1" dirty="0" smtClean="0"/>
              <a:t>►</a:t>
            </a:r>
          </a:p>
          <a:p>
            <a:endParaRPr lang="en-US" dirty="0"/>
          </a:p>
          <a:p>
            <a:r>
              <a:rPr lang="en-US" sz="2400" dirty="0"/>
              <a:t>Part of Speech: </a:t>
            </a:r>
            <a:r>
              <a:rPr lang="en-US" sz="2400" dirty="0">
                <a:solidFill>
                  <a:srgbClr val="FFFF00"/>
                </a:solidFill>
              </a:rPr>
              <a:t>Conditional Particle Or </a:t>
            </a:r>
            <a:r>
              <a:rPr lang="en-US" sz="2400" dirty="0" smtClean="0">
                <a:solidFill>
                  <a:srgbClr val="FFFF00"/>
                </a:solidFill>
              </a:rPr>
              <a:t>Conjunction</a:t>
            </a:r>
          </a:p>
          <a:p>
            <a:endParaRPr lang="en-US" sz="2400" dirty="0" smtClean="0"/>
          </a:p>
          <a:p>
            <a:r>
              <a:rPr lang="en-US" sz="2400" dirty="0" smtClean="0"/>
              <a:t>A </a:t>
            </a:r>
            <a:r>
              <a:rPr lang="en-US" sz="2400" dirty="0"/>
              <a:t>conditional particle (derived from </a:t>
            </a:r>
            <a:r>
              <a:rPr lang="en-US" sz="2400" dirty="0" err="1"/>
              <a:t>εἰ</a:t>
            </a:r>
            <a:r>
              <a:rPr lang="en-US" sz="2400" dirty="0"/>
              <a:t> </a:t>
            </a:r>
            <a:r>
              <a:rPr lang="en-US" sz="2400" dirty="0" err="1"/>
              <a:t>ἄν</a:t>
            </a:r>
            <a:r>
              <a:rPr lang="en-US" sz="2400" dirty="0"/>
              <a:t>), which makes reference to time and to experience, introducing something future, but </a:t>
            </a:r>
            <a:r>
              <a:rPr lang="en-US" sz="2400" dirty="0">
                <a:solidFill>
                  <a:srgbClr val="FFFF00"/>
                </a:solidFill>
              </a:rPr>
              <a:t>not determining, before the event</a:t>
            </a:r>
            <a:r>
              <a:rPr lang="en-US" sz="2400" dirty="0"/>
              <a:t>, whether it is certainly to take place; if, in </a:t>
            </a:r>
            <a:r>
              <a:rPr lang="en-US" sz="2400" dirty="0" smtClean="0"/>
              <a:t>case</a:t>
            </a:r>
            <a:endParaRPr lang="en-US" sz="2400" dirty="0"/>
          </a:p>
        </p:txBody>
      </p:sp>
    </p:spTree>
    <p:extLst>
      <p:ext uri="{BB962C8B-B14F-4D97-AF65-F5344CB8AC3E}">
        <p14:creationId xmlns:p14="http://schemas.microsoft.com/office/powerpoint/2010/main" val="46574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3:15-19</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9</a:t>
            </a:r>
            <a:endParaRPr lang="en-US" sz="3200" b="1" dirty="0" smtClean="0">
              <a:solidFill>
                <a:schemeClr val="bg1"/>
              </a:solidFill>
            </a:endParaRPr>
          </a:p>
        </p:txBody>
      </p:sp>
      <p:sp>
        <p:nvSpPr>
          <p:cNvPr id="5" name="TextBox 4"/>
          <p:cNvSpPr txBox="1"/>
          <p:nvPr/>
        </p:nvSpPr>
        <p:spPr>
          <a:xfrm>
            <a:off x="406400" y="1231900"/>
            <a:ext cx="10528300" cy="4893647"/>
          </a:xfrm>
          <a:prstGeom prst="rect">
            <a:avLst/>
          </a:prstGeom>
          <a:noFill/>
        </p:spPr>
        <p:txBody>
          <a:bodyPr wrap="square" rtlCol="0">
            <a:spAutoFit/>
          </a:bodyPr>
          <a:lstStyle/>
          <a:p>
            <a:r>
              <a:rPr lang="en-US" sz="2400" dirty="0" smtClean="0">
                <a:solidFill>
                  <a:srgbClr val="00B0F0"/>
                </a:solidFill>
              </a:rPr>
              <a:t>15</a:t>
            </a:r>
            <a:r>
              <a:rPr lang="en-US" sz="2400" dirty="0" smtClean="0"/>
              <a:t> while </a:t>
            </a:r>
            <a:r>
              <a:rPr lang="en-US" sz="2400" dirty="0"/>
              <a:t>it is said, "TODAY IF YOU </a:t>
            </a:r>
            <a:r>
              <a:rPr lang="en-US" sz="2400" dirty="0">
                <a:solidFill>
                  <a:srgbClr val="FFFF00"/>
                </a:solidFill>
              </a:rPr>
              <a:t>HEAR HIS VOICE</a:t>
            </a:r>
            <a:r>
              <a:rPr lang="en-US" sz="2400" dirty="0"/>
              <a:t>, DO NOT HARDEN YOUR HEARTS, AS WHEN THEY PROVOKED ME</a:t>
            </a:r>
            <a:r>
              <a:rPr lang="en-US" sz="2400" dirty="0" smtClean="0"/>
              <a:t>.“ </a:t>
            </a:r>
            <a:r>
              <a:rPr lang="en-US" sz="2400" dirty="0" smtClean="0">
                <a:solidFill>
                  <a:srgbClr val="00B0F0"/>
                </a:solidFill>
              </a:rPr>
              <a:t>(Psalm 95:7-8)</a:t>
            </a:r>
            <a:endParaRPr lang="en-US" sz="2400" dirty="0">
              <a:solidFill>
                <a:srgbClr val="00B0F0"/>
              </a:solidFill>
            </a:endParaRPr>
          </a:p>
          <a:p>
            <a:endParaRPr lang="en-US" sz="2400" dirty="0"/>
          </a:p>
          <a:p>
            <a:r>
              <a:rPr lang="en-US" sz="2400" dirty="0" smtClean="0">
                <a:solidFill>
                  <a:srgbClr val="00B0F0"/>
                </a:solidFill>
              </a:rPr>
              <a:t>16</a:t>
            </a:r>
            <a:r>
              <a:rPr lang="en-US" sz="2400" dirty="0" smtClean="0"/>
              <a:t> For </a:t>
            </a:r>
            <a:r>
              <a:rPr lang="en-US" sz="2400" dirty="0"/>
              <a:t>who provoked [Him] when they </a:t>
            </a:r>
            <a:r>
              <a:rPr lang="en-US" sz="2400" dirty="0">
                <a:solidFill>
                  <a:srgbClr val="FFFF00"/>
                </a:solidFill>
              </a:rPr>
              <a:t>had heard</a:t>
            </a:r>
            <a:r>
              <a:rPr lang="en-US" sz="2400" dirty="0"/>
              <a:t>? Indeed, did not all those who came out of Egypt [led] by Moses? </a:t>
            </a:r>
            <a:endParaRPr lang="en-US" sz="2400" dirty="0" smtClean="0"/>
          </a:p>
          <a:p>
            <a:endParaRPr lang="en-US" sz="2400" dirty="0"/>
          </a:p>
          <a:p>
            <a:r>
              <a:rPr lang="en-US" sz="2400" dirty="0" smtClean="0">
                <a:solidFill>
                  <a:srgbClr val="00B0F0"/>
                </a:solidFill>
              </a:rPr>
              <a:t>17</a:t>
            </a:r>
            <a:r>
              <a:rPr lang="en-US" sz="2400" dirty="0" smtClean="0"/>
              <a:t>And </a:t>
            </a:r>
            <a:r>
              <a:rPr lang="en-US" sz="2400" dirty="0"/>
              <a:t>with whom was He angry for forty years? Was it not with those who sinned, whose bodies fell in the wilderness? </a:t>
            </a:r>
            <a:endParaRPr lang="en-US" sz="2400" dirty="0" smtClean="0"/>
          </a:p>
          <a:p>
            <a:endParaRPr lang="en-US" sz="2400" dirty="0"/>
          </a:p>
          <a:p>
            <a:r>
              <a:rPr lang="en-US" sz="2400" dirty="0" smtClean="0">
                <a:solidFill>
                  <a:srgbClr val="00B0F0"/>
                </a:solidFill>
              </a:rPr>
              <a:t>18</a:t>
            </a:r>
            <a:r>
              <a:rPr lang="en-US" sz="2400" dirty="0" smtClean="0"/>
              <a:t> And </a:t>
            </a:r>
            <a:r>
              <a:rPr lang="en-US" sz="2400" dirty="0"/>
              <a:t>to whom did He swear that they would not enter His rest, but to those who were disobedient? </a:t>
            </a:r>
            <a:endParaRPr lang="en-US" sz="2400" dirty="0" smtClean="0"/>
          </a:p>
          <a:p>
            <a:endParaRPr lang="en-US" sz="2400" dirty="0"/>
          </a:p>
          <a:p>
            <a:r>
              <a:rPr lang="en-US" sz="2400" dirty="0" smtClean="0">
                <a:solidFill>
                  <a:srgbClr val="00B0F0"/>
                </a:solidFill>
              </a:rPr>
              <a:t>19</a:t>
            </a:r>
            <a:r>
              <a:rPr lang="en-US" sz="2400" dirty="0" smtClean="0"/>
              <a:t> [So</a:t>
            </a:r>
            <a:r>
              <a:rPr lang="en-US" sz="2400" dirty="0"/>
              <a:t>] we see that they </a:t>
            </a:r>
            <a:r>
              <a:rPr lang="en-US" sz="2400" dirty="0">
                <a:solidFill>
                  <a:srgbClr val="00B050"/>
                </a:solidFill>
              </a:rPr>
              <a:t>were not able to enter because of unbelief.</a:t>
            </a:r>
            <a:endParaRPr lang="en-US" sz="2400" b="1" i="1" dirty="0">
              <a:solidFill>
                <a:srgbClr val="00B050"/>
              </a:solidFill>
            </a:endParaRPr>
          </a:p>
        </p:txBody>
      </p:sp>
    </p:spTree>
    <p:extLst>
      <p:ext uri="{BB962C8B-B14F-4D97-AF65-F5344CB8AC3E}">
        <p14:creationId xmlns:p14="http://schemas.microsoft.com/office/powerpoint/2010/main" val="107933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4:1-4</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endParaRPr lang="en-US" sz="3200" b="1" dirty="0" smtClean="0">
              <a:solidFill>
                <a:schemeClr val="bg1"/>
              </a:solidFill>
            </a:endParaRPr>
          </a:p>
        </p:txBody>
      </p:sp>
      <p:sp>
        <p:nvSpPr>
          <p:cNvPr id="5" name="TextBox 4"/>
          <p:cNvSpPr txBox="1"/>
          <p:nvPr/>
        </p:nvSpPr>
        <p:spPr>
          <a:xfrm>
            <a:off x="406400" y="1231900"/>
            <a:ext cx="10528300" cy="4893647"/>
          </a:xfrm>
          <a:prstGeom prst="rect">
            <a:avLst/>
          </a:prstGeom>
          <a:noFill/>
        </p:spPr>
        <p:txBody>
          <a:bodyPr wrap="square" rtlCol="0">
            <a:spAutoFit/>
          </a:bodyPr>
          <a:lstStyle/>
          <a:p>
            <a:r>
              <a:rPr lang="en-US" sz="2400" dirty="0" smtClean="0">
                <a:solidFill>
                  <a:srgbClr val="00B0F0"/>
                </a:solidFill>
              </a:rPr>
              <a:t>1</a:t>
            </a:r>
            <a:r>
              <a:rPr lang="en-US" sz="2400" dirty="0" smtClean="0"/>
              <a:t> Therefore</a:t>
            </a:r>
            <a:r>
              <a:rPr lang="en-US" sz="2400" dirty="0"/>
              <a:t>, let us fear </a:t>
            </a:r>
            <a:r>
              <a:rPr lang="en-US" sz="2400" dirty="0">
                <a:solidFill>
                  <a:srgbClr val="FF0000"/>
                </a:solidFill>
              </a:rPr>
              <a:t>if</a:t>
            </a:r>
            <a:r>
              <a:rPr lang="en-US" sz="2400" dirty="0"/>
              <a:t>, while a promise remains of entering His rest, </a:t>
            </a:r>
            <a:r>
              <a:rPr lang="en-US" sz="2400" dirty="0">
                <a:solidFill>
                  <a:srgbClr val="FF0000"/>
                </a:solidFill>
              </a:rPr>
              <a:t>any one of you may seem to have come short of it. </a:t>
            </a:r>
            <a:endParaRPr lang="en-US" sz="2400" dirty="0" smtClean="0">
              <a:solidFill>
                <a:srgbClr val="FF0000"/>
              </a:solidFill>
            </a:endParaRPr>
          </a:p>
          <a:p>
            <a:endParaRPr lang="en-US" sz="2400" dirty="0"/>
          </a:p>
          <a:p>
            <a:r>
              <a:rPr lang="en-US" sz="2400" dirty="0" smtClean="0">
                <a:solidFill>
                  <a:srgbClr val="00B0F0"/>
                </a:solidFill>
              </a:rPr>
              <a:t>2</a:t>
            </a:r>
            <a:r>
              <a:rPr lang="en-US" sz="2400" dirty="0" smtClean="0"/>
              <a:t> For </a:t>
            </a:r>
            <a:r>
              <a:rPr lang="en-US" sz="2400" dirty="0"/>
              <a:t>indeed we have had good news preached to us, just as they also; but the word they heard did not profit them, because it was not united by faith in those who heard.</a:t>
            </a:r>
          </a:p>
          <a:p>
            <a:endParaRPr lang="en-US" sz="2400" dirty="0"/>
          </a:p>
          <a:p>
            <a:r>
              <a:rPr lang="en-US" sz="2400" dirty="0" smtClean="0">
                <a:solidFill>
                  <a:srgbClr val="00B0F0"/>
                </a:solidFill>
              </a:rPr>
              <a:t>3 </a:t>
            </a:r>
            <a:r>
              <a:rPr lang="en-US" sz="2400" dirty="0" smtClean="0"/>
              <a:t>For </a:t>
            </a:r>
            <a:r>
              <a:rPr lang="en-US" sz="2400" dirty="0"/>
              <a:t>we who </a:t>
            </a:r>
            <a:r>
              <a:rPr lang="en-US" sz="2400" dirty="0">
                <a:solidFill>
                  <a:srgbClr val="FFFF00"/>
                </a:solidFill>
              </a:rPr>
              <a:t>have believed enter that rest</a:t>
            </a:r>
            <a:r>
              <a:rPr lang="en-US" sz="2400" dirty="0"/>
              <a:t>, just as He has said, "AS I SWORE IN MY WRATH, THEY SHALL NOT ENTER MY REST," although His works were finished from the foundation of the world</a:t>
            </a:r>
            <a:r>
              <a:rPr lang="en-US" sz="2400" dirty="0" smtClean="0"/>
              <a:t>. </a:t>
            </a:r>
            <a:r>
              <a:rPr lang="en-US" sz="2400" dirty="0" smtClean="0">
                <a:solidFill>
                  <a:srgbClr val="FFC000"/>
                </a:solidFill>
              </a:rPr>
              <a:t>(Psalm 95:11)</a:t>
            </a:r>
            <a:endParaRPr lang="en-US" sz="2400" dirty="0">
              <a:solidFill>
                <a:srgbClr val="FFC000"/>
              </a:solidFill>
            </a:endParaRPr>
          </a:p>
          <a:p>
            <a:endParaRPr lang="en-US" sz="2400" dirty="0"/>
          </a:p>
          <a:p>
            <a:r>
              <a:rPr lang="en-US" sz="2400" dirty="0" smtClean="0">
                <a:solidFill>
                  <a:srgbClr val="00B0F0"/>
                </a:solidFill>
              </a:rPr>
              <a:t>4</a:t>
            </a:r>
            <a:r>
              <a:rPr lang="en-US" sz="2400" dirty="0" smtClean="0"/>
              <a:t> For </a:t>
            </a:r>
            <a:r>
              <a:rPr lang="en-US" sz="2400" dirty="0"/>
              <a:t>He has said somewhere concerning the seventh [day]: "AND GOD RESTED ON THE SEVENTH DAY FROM ALL HIS WORKS</a:t>
            </a:r>
            <a:r>
              <a:rPr lang="en-US" sz="2400" dirty="0" smtClean="0"/>
              <a:t>"; </a:t>
            </a:r>
            <a:r>
              <a:rPr lang="en-US" sz="2400" dirty="0" smtClean="0">
                <a:solidFill>
                  <a:srgbClr val="FFC000"/>
                </a:solidFill>
              </a:rPr>
              <a:t>(Gen 2:2)</a:t>
            </a:r>
            <a:endParaRPr lang="en-US" sz="2400" b="1" i="1" dirty="0">
              <a:solidFill>
                <a:srgbClr val="FFC000"/>
              </a:solidFill>
            </a:endParaRPr>
          </a:p>
        </p:txBody>
      </p:sp>
    </p:spTree>
    <p:extLst>
      <p:ext uri="{BB962C8B-B14F-4D97-AF65-F5344CB8AC3E}">
        <p14:creationId xmlns:p14="http://schemas.microsoft.com/office/powerpoint/2010/main" val="75966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4:5-8</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endParaRPr lang="en-US" sz="3200" b="1" dirty="0" smtClean="0">
              <a:solidFill>
                <a:schemeClr val="bg1"/>
              </a:solidFill>
            </a:endParaRPr>
          </a:p>
        </p:txBody>
      </p:sp>
      <p:sp>
        <p:nvSpPr>
          <p:cNvPr id="5" name="TextBox 4"/>
          <p:cNvSpPr txBox="1"/>
          <p:nvPr/>
        </p:nvSpPr>
        <p:spPr>
          <a:xfrm>
            <a:off x="406400" y="1231900"/>
            <a:ext cx="10528300" cy="4893647"/>
          </a:xfrm>
          <a:prstGeom prst="rect">
            <a:avLst/>
          </a:prstGeom>
          <a:noFill/>
        </p:spPr>
        <p:txBody>
          <a:bodyPr wrap="square" rtlCol="0">
            <a:spAutoFit/>
          </a:bodyPr>
          <a:lstStyle/>
          <a:p>
            <a:r>
              <a:rPr lang="en-US" sz="2400" dirty="0" smtClean="0">
                <a:solidFill>
                  <a:srgbClr val="00B0F0"/>
                </a:solidFill>
              </a:rPr>
              <a:t>5</a:t>
            </a:r>
            <a:r>
              <a:rPr lang="en-US" sz="2400" dirty="0" smtClean="0"/>
              <a:t> and </a:t>
            </a:r>
            <a:r>
              <a:rPr lang="en-US" sz="2400" dirty="0"/>
              <a:t>again in this [passage], "THEY SHALL NOT ENTER MY REST." </a:t>
            </a:r>
            <a:endParaRPr lang="en-US" sz="2400" dirty="0" smtClean="0"/>
          </a:p>
          <a:p>
            <a:r>
              <a:rPr lang="en-US" sz="2400" dirty="0" smtClean="0">
                <a:solidFill>
                  <a:srgbClr val="FFC000"/>
                </a:solidFill>
              </a:rPr>
              <a:t>(Psalm 95:11)</a:t>
            </a:r>
          </a:p>
          <a:p>
            <a:endParaRPr lang="en-US" sz="2400" dirty="0">
              <a:solidFill>
                <a:srgbClr val="FFC000"/>
              </a:solidFill>
            </a:endParaRPr>
          </a:p>
          <a:p>
            <a:r>
              <a:rPr lang="en-US" sz="2400" dirty="0" smtClean="0">
                <a:solidFill>
                  <a:srgbClr val="00B0F0"/>
                </a:solidFill>
              </a:rPr>
              <a:t>6</a:t>
            </a:r>
            <a:r>
              <a:rPr lang="en-US" sz="2400" dirty="0" smtClean="0"/>
              <a:t> Therefore</a:t>
            </a:r>
            <a:r>
              <a:rPr lang="en-US" sz="2400" dirty="0"/>
              <a:t>, since it remains for some to enter it, and those who formerly had good news preached to them </a:t>
            </a:r>
            <a:r>
              <a:rPr lang="en-US" sz="2400" dirty="0">
                <a:solidFill>
                  <a:srgbClr val="00B050"/>
                </a:solidFill>
              </a:rPr>
              <a:t>failed to enter because of </a:t>
            </a:r>
            <a:r>
              <a:rPr lang="en-US" sz="2400" dirty="0" smtClean="0">
                <a:solidFill>
                  <a:srgbClr val="00B050"/>
                </a:solidFill>
              </a:rPr>
              <a:t>disobedience.</a:t>
            </a:r>
          </a:p>
          <a:p>
            <a:endParaRPr lang="en-US" sz="2400" b="1" i="1" dirty="0"/>
          </a:p>
          <a:p>
            <a:r>
              <a:rPr lang="en-US" sz="2400" dirty="0" smtClean="0">
                <a:solidFill>
                  <a:srgbClr val="00B0F0"/>
                </a:solidFill>
              </a:rPr>
              <a:t>7</a:t>
            </a:r>
            <a:r>
              <a:rPr lang="en-US" sz="2400" dirty="0" smtClean="0"/>
              <a:t> He </a:t>
            </a:r>
            <a:r>
              <a:rPr lang="en-US" sz="2400" dirty="0"/>
              <a:t>again fixes a certain day, "Today," saying through David after so long a time just as has been said before, "TODAY IF YOU HEAR HIS VOICE, DO NOT HARDEN YOUR HEARTS."</a:t>
            </a:r>
          </a:p>
          <a:p>
            <a:endParaRPr lang="en-US" sz="2400" dirty="0"/>
          </a:p>
          <a:p>
            <a:r>
              <a:rPr lang="en-US" sz="2400" dirty="0" smtClean="0">
                <a:solidFill>
                  <a:srgbClr val="00B0F0"/>
                </a:solidFill>
              </a:rPr>
              <a:t>8</a:t>
            </a:r>
            <a:r>
              <a:rPr lang="en-US" sz="2400" dirty="0" smtClean="0"/>
              <a:t> For </a:t>
            </a:r>
            <a:r>
              <a:rPr lang="en-US" sz="2400" dirty="0"/>
              <a:t>if Joshua had given them rest, He would not have spoken of another day after that. </a:t>
            </a:r>
          </a:p>
        </p:txBody>
      </p:sp>
    </p:spTree>
    <p:extLst>
      <p:ext uri="{BB962C8B-B14F-4D97-AF65-F5344CB8AC3E}">
        <p14:creationId xmlns:p14="http://schemas.microsoft.com/office/powerpoint/2010/main" val="119743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3:19 &amp; 4:6</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12</a:t>
            </a:r>
            <a:endParaRPr lang="en-US" sz="3200" b="1" dirty="0" smtClean="0">
              <a:solidFill>
                <a:schemeClr val="bg1"/>
              </a:solidFill>
            </a:endParaRPr>
          </a:p>
        </p:txBody>
      </p:sp>
      <p:sp>
        <p:nvSpPr>
          <p:cNvPr id="5" name="TextBox 4"/>
          <p:cNvSpPr txBox="1"/>
          <p:nvPr/>
        </p:nvSpPr>
        <p:spPr>
          <a:xfrm>
            <a:off x="406400" y="1231900"/>
            <a:ext cx="10528300" cy="3046988"/>
          </a:xfrm>
          <a:prstGeom prst="rect">
            <a:avLst/>
          </a:prstGeom>
          <a:noFill/>
        </p:spPr>
        <p:txBody>
          <a:bodyPr wrap="square" rtlCol="0">
            <a:spAutoFit/>
          </a:bodyPr>
          <a:lstStyle/>
          <a:p>
            <a:endParaRPr lang="en-US" sz="2400" dirty="0" smtClean="0">
              <a:solidFill>
                <a:srgbClr val="00B0F0"/>
              </a:solidFill>
            </a:endParaRPr>
          </a:p>
          <a:p>
            <a:endParaRPr lang="en-US" sz="2400" dirty="0">
              <a:solidFill>
                <a:srgbClr val="00B0F0"/>
              </a:solidFill>
            </a:endParaRPr>
          </a:p>
          <a:p>
            <a:r>
              <a:rPr lang="en-US" sz="2400" dirty="0" smtClean="0">
                <a:solidFill>
                  <a:srgbClr val="00B0F0"/>
                </a:solidFill>
              </a:rPr>
              <a:t>3:19 </a:t>
            </a:r>
            <a:r>
              <a:rPr lang="en-US" sz="2400" dirty="0"/>
              <a:t>[So] we see that they </a:t>
            </a:r>
            <a:r>
              <a:rPr lang="en-US" sz="2400" dirty="0">
                <a:solidFill>
                  <a:srgbClr val="00B050"/>
                </a:solidFill>
              </a:rPr>
              <a:t>were not able to enter because of </a:t>
            </a:r>
            <a:r>
              <a:rPr lang="en-US" sz="2400" dirty="0">
                <a:solidFill>
                  <a:srgbClr val="FFFF00"/>
                </a:solidFill>
              </a:rPr>
              <a:t>unbelief.</a:t>
            </a:r>
          </a:p>
          <a:p>
            <a:endParaRPr lang="en-US" sz="2400" u="sng" dirty="0">
              <a:solidFill>
                <a:srgbClr val="FFC000"/>
              </a:solidFill>
            </a:endParaRPr>
          </a:p>
          <a:p>
            <a:r>
              <a:rPr lang="en-US" sz="2400" dirty="0" smtClean="0">
                <a:solidFill>
                  <a:srgbClr val="00B0F0"/>
                </a:solidFill>
              </a:rPr>
              <a:t>4:6</a:t>
            </a:r>
            <a:r>
              <a:rPr lang="en-US" sz="2400" dirty="0" smtClean="0"/>
              <a:t> </a:t>
            </a:r>
            <a:r>
              <a:rPr lang="en-US" sz="2400" dirty="0" smtClean="0">
                <a:solidFill>
                  <a:schemeClr val="bg1">
                    <a:lumMod val="50000"/>
                    <a:lumOff val="50000"/>
                  </a:schemeClr>
                </a:solidFill>
              </a:rPr>
              <a:t>Therefore</a:t>
            </a:r>
            <a:r>
              <a:rPr lang="en-US" sz="2400" dirty="0">
                <a:solidFill>
                  <a:schemeClr val="bg1">
                    <a:lumMod val="50000"/>
                    <a:lumOff val="50000"/>
                  </a:schemeClr>
                </a:solidFill>
              </a:rPr>
              <a:t>, since it remains for some to enter it</a:t>
            </a:r>
            <a:r>
              <a:rPr lang="en-US" sz="2400" dirty="0"/>
              <a:t>, and those who formerly had good news preached to them </a:t>
            </a:r>
            <a:r>
              <a:rPr lang="en-US" sz="2400" dirty="0">
                <a:solidFill>
                  <a:srgbClr val="00B050"/>
                </a:solidFill>
              </a:rPr>
              <a:t>failed to enter because of</a:t>
            </a:r>
            <a:r>
              <a:rPr lang="en-US" sz="2400" dirty="0">
                <a:solidFill>
                  <a:srgbClr val="FFFF00"/>
                </a:solidFill>
              </a:rPr>
              <a:t> </a:t>
            </a:r>
            <a:r>
              <a:rPr lang="en-US" sz="2400" dirty="0" smtClean="0">
                <a:solidFill>
                  <a:srgbClr val="FFFF00"/>
                </a:solidFill>
              </a:rPr>
              <a:t>disobedience.</a:t>
            </a:r>
          </a:p>
          <a:p>
            <a:endParaRPr lang="en-US" sz="2400" b="1" i="1" dirty="0"/>
          </a:p>
        </p:txBody>
      </p:sp>
    </p:spTree>
    <p:extLst>
      <p:ext uri="{BB962C8B-B14F-4D97-AF65-F5344CB8AC3E}">
        <p14:creationId xmlns:p14="http://schemas.microsoft.com/office/powerpoint/2010/main" val="336588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3:19 &amp; 4:6</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endParaRPr lang="en-US" sz="3200" b="1" dirty="0" smtClean="0">
              <a:solidFill>
                <a:schemeClr val="bg1"/>
              </a:solidFill>
            </a:endParaRPr>
          </a:p>
        </p:txBody>
      </p:sp>
      <p:sp>
        <p:nvSpPr>
          <p:cNvPr id="5" name="TextBox 4"/>
          <p:cNvSpPr txBox="1"/>
          <p:nvPr/>
        </p:nvSpPr>
        <p:spPr>
          <a:xfrm>
            <a:off x="406400" y="1231900"/>
            <a:ext cx="10528300" cy="3046988"/>
          </a:xfrm>
          <a:prstGeom prst="rect">
            <a:avLst/>
          </a:prstGeom>
          <a:noFill/>
        </p:spPr>
        <p:txBody>
          <a:bodyPr wrap="square" rtlCol="0">
            <a:spAutoFit/>
          </a:bodyPr>
          <a:lstStyle/>
          <a:p>
            <a:endParaRPr lang="en-US" sz="2400" dirty="0" smtClean="0">
              <a:solidFill>
                <a:srgbClr val="00B0F0"/>
              </a:solidFill>
            </a:endParaRPr>
          </a:p>
          <a:p>
            <a:endParaRPr lang="en-US" sz="2400" dirty="0">
              <a:solidFill>
                <a:srgbClr val="00B0F0"/>
              </a:solidFill>
            </a:endParaRPr>
          </a:p>
          <a:p>
            <a:r>
              <a:rPr lang="en-US" sz="2400" dirty="0" smtClean="0">
                <a:solidFill>
                  <a:srgbClr val="00B0F0"/>
                </a:solidFill>
              </a:rPr>
              <a:t>3:19 </a:t>
            </a:r>
            <a:r>
              <a:rPr lang="en-US" sz="2400" dirty="0"/>
              <a:t>[So] we see that they </a:t>
            </a:r>
            <a:r>
              <a:rPr lang="en-US" sz="2400" dirty="0">
                <a:solidFill>
                  <a:srgbClr val="00B050"/>
                </a:solidFill>
              </a:rPr>
              <a:t>were not able to enter because of </a:t>
            </a:r>
            <a:r>
              <a:rPr lang="en-US" sz="2400" dirty="0">
                <a:solidFill>
                  <a:srgbClr val="FFFF00"/>
                </a:solidFill>
              </a:rPr>
              <a:t>unbelief.</a:t>
            </a:r>
          </a:p>
          <a:p>
            <a:endParaRPr lang="en-US" sz="2400" u="sng" dirty="0">
              <a:solidFill>
                <a:srgbClr val="FFC000"/>
              </a:solidFill>
            </a:endParaRPr>
          </a:p>
          <a:p>
            <a:r>
              <a:rPr lang="en-US" sz="2400" dirty="0" smtClean="0">
                <a:solidFill>
                  <a:srgbClr val="00B0F0"/>
                </a:solidFill>
              </a:rPr>
              <a:t>4:6</a:t>
            </a:r>
            <a:r>
              <a:rPr lang="en-US" sz="2400" dirty="0" smtClean="0"/>
              <a:t> Therefore</a:t>
            </a:r>
            <a:r>
              <a:rPr lang="en-US" sz="2400" dirty="0"/>
              <a:t>, since it remains for some to enter it, and those who formerly had good news preached to them </a:t>
            </a:r>
            <a:r>
              <a:rPr lang="en-US" sz="2400" dirty="0">
                <a:solidFill>
                  <a:srgbClr val="00B050"/>
                </a:solidFill>
              </a:rPr>
              <a:t>failed to enter because of</a:t>
            </a:r>
            <a:r>
              <a:rPr lang="en-US" sz="2400" dirty="0">
                <a:solidFill>
                  <a:srgbClr val="FFFF00"/>
                </a:solidFill>
              </a:rPr>
              <a:t> </a:t>
            </a:r>
            <a:r>
              <a:rPr lang="en-US" sz="2400" dirty="0" smtClean="0">
                <a:solidFill>
                  <a:srgbClr val="FFFF00"/>
                </a:solidFill>
              </a:rPr>
              <a:t>disobedience.</a:t>
            </a:r>
          </a:p>
          <a:p>
            <a:endParaRPr lang="en-US" sz="2400" b="1" i="1" dirty="0"/>
          </a:p>
        </p:txBody>
      </p:sp>
      <p:sp>
        <p:nvSpPr>
          <p:cNvPr id="2" name="TextBox 1"/>
          <p:cNvSpPr txBox="1"/>
          <p:nvPr/>
        </p:nvSpPr>
        <p:spPr>
          <a:xfrm>
            <a:off x="1346200" y="2019300"/>
            <a:ext cx="9588500" cy="2554545"/>
          </a:xfrm>
          <a:prstGeom prst="rect">
            <a:avLst/>
          </a:prstGeom>
          <a:solidFill>
            <a:srgbClr val="FF0000"/>
          </a:solidFill>
        </p:spPr>
        <p:txBody>
          <a:bodyPr wrap="square" rtlCol="0">
            <a:spAutoFit/>
          </a:bodyPr>
          <a:lstStyle/>
          <a:p>
            <a:r>
              <a:rPr lang="en-US" sz="3200" dirty="0" smtClean="0"/>
              <a:t>In these verses, "disbelief</a:t>
            </a:r>
            <a:r>
              <a:rPr lang="en-US" sz="3200" dirty="0"/>
              <a:t>" (unbelief) and "disobedience" </a:t>
            </a:r>
            <a:r>
              <a:rPr lang="en-US" sz="3200" dirty="0" smtClean="0"/>
              <a:t>are used interchangeably </a:t>
            </a:r>
            <a:r>
              <a:rPr lang="en-US" sz="3200" dirty="0"/>
              <a:t>because the author views them as the exact same root problem: </a:t>
            </a:r>
            <a:r>
              <a:rPr lang="en-US" sz="3200" b="1" dirty="0"/>
              <a:t>failing to trust God always leads to refusing to obey </a:t>
            </a:r>
            <a:r>
              <a:rPr lang="en-US" sz="3200" b="1" dirty="0" smtClean="0"/>
              <a:t>Him.</a:t>
            </a:r>
            <a:endParaRPr lang="en-US" sz="3200" b="1" dirty="0"/>
          </a:p>
        </p:txBody>
      </p:sp>
    </p:spTree>
    <p:extLst>
      <p:ext uri="{BB962C8B-B14F-4D97-AF65-F5344CB8AC3E}">
        <p14:creationId xmlns:p14="http://schemas.microsoft.com/office/powerpoint/2010/main" val="24639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a:t>
            </a:r>
            <a:r>
              <a:rPr lang="en-US" sz="2400" dirty="0">
                <a:solidFill>
                  <a:srgbClr val="FFFF00"/>
                </a:solidFill>
              </a:rPr>
              <a:t>Sabbath</a:t>
            </a:r>
            <a:r>
              <a:rPr lang="en-US" sz="2400" dirty="0"/>
              <a:t> rest for the people of God. </a:t>
            </a:r>
            <a:endParaRPr lang="en-US" sz="2400" dirty="0" smtClean="0"/>
          </a:p>
          <a:p>
            <a:endParaRPr lang="en-US" sz="2400" dirty="0"/>
          </a:p>
          <a:p>
            <a:r>
              <a:rPr lang="en-US" sz="2400" dirty="0" smtClean="0">
                <a:solidFill>
                  <a:schemeClr val="bg1">
                    <a:lumMod val="50000"/>
                    <a:lumOff val="50000"/>
                  </a:schemeClr>
                </a:solidFill>
              </a:rPr>
              <a:t>10 For </a:t>
            </a:r>
            <a:r>
              <a:rPr lang="en-US" sz="2400" dirty="0">
                <a:solidFill>
                  <a:schemeClr val="bg1">
                    <a:lumMod val="50000"/>
                    <a:lumOff val="50000"/>
                  </a:schemeClr>
                </a:solidFill>
              </a:rPr>
              <a:t>the one who has entered His rest has himself also rested from his works, as God did from His. </a:t>
            </a:r>
            <a:endParaRPr lang="en-US" sz="2400" dirty="0" smtClean="0">
              <a:solidFill>
                <a:schemeClr val="bg1">
                  <a:lumMod val="50000"/>
                  <a:lumOff val="50000"/>
                </a:schemeClr>
              </a:solidFill>
            </a:endParaRP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11 Therefore </a:t>
            </a:r>
            <a:r>
              <a:rPr lang="en-US" sz="2400" dirty="0">
                <a:solidFill>
                  <a:schemeClr val="bg1">
                    <a:lumMod val="50000"/>
                    <a:lumOff val="50000"/>
                  </a:schemeClr>
                </a:solidFill>
              </a:rPr>
              <a:t>let us be diligent to enter that rest, so that no one will fall, through [following] the same example of disobedience</a:t>
            </a:r>
            <a:r>
              <a:rPr lang="en-US" sz="2400" dirty="0" smtClean="0">
                <a:solidFill>
                  <a:schemeClr val="bg1">
                    <a:lumMod val="50000"/>
                    <a:lumOff val="50000"/>
                  </a:schemeClr>
                </a:solidFill>
              </a:rPr>
              <a:t>.</a:t>
            </a: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of the heart. </a:t>
            </a:r>
          </a:p>
        </p:txBody>
      </p:sp>
    </p:spTree>
    <p:extLst>
      <p:ext uri="{BB962C8B-B14F-4D97-AF65-F5344CB8AC3E}">
        <p14:creationId xmlns:p14="http://schemas.microsoft.com/office/powerpoint/2010/main" val="314940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chemeClr val="bg1">
                    <a:lumMod val="50000"/>
                    <a:lumOff val="50000"/>
                  </a:schemeClr>
                </a:solidFill>
              </a:rPr>
              <a:t>9 So </a:t>
            </a:r>
            <a:r>
              <a:rPr lang="en-US" sz="2400" dirty="0">
                <a:solidFill>
                  <a:schemeClr val="bg1">
                    <a:lumMod val="50000"/>
                    <a:lumOff val="50000"/>
                  </a:schemeClr>
                </a:solidFill>
              </a:rPr>
              <a:t>there remains a </a:t>
            </a:r>
            <a:r>
              <a:rPr lang="en-US" sz="2400" dirty="0">
                <a:solidFill>
                  <a:srgbClr val="FFFF00"/>
                </a:solidFill>
              </a:rPr>
              <a:t>Sabbath</a:t>
            </a:r>
            <a:r>
              <a:rPr lang="en-US" sz="2400" dirty="0">
                <a:solidFill>
                  <a:schemeClr val="bg1">
                    <a:lumMod val="50000"/>
                    <a:lumOff val="50000"/>
                  </a:schemeClr>
                </a:solidFill>
              </a:rPr>
              <a:t> rest for the people of God. </a:t>
            </a:r>
            <a:endParaRPr lang="en-US" sz="2400" dirty="0" smtClean="0">
              <a:solidFill>
                <a:schemeClr val="bg1">
                  <a:lumMod val="50000"/>
                  <a:lumOff val="50000"/>
                </a:schemeClr>
              </a:solidFill>
            </a:endParaRPr>
          </a:p>
          <a:p>
            <a:endParaRPr lang="en-US" sz="2400" dirty="0"/>
          </a:p>
          <a:p>
            <a:r>
              <a:rPr lang="en-US" sz="2400" dirty="0" smtClean="0">
                <a:solidFill>
                  <a:srgbClr val="00B0F0"/>
                </a:solidFill>
              </a:rPr>
              <a:t>10</a:t>
            </a:r>
            <a:r>
              <a:rPr lang="en-US" sz="2400" dirty="0" smtClean="0"/>
              <a:t> For </a:t>
            </a:r>
            <a:r>
              <a:rPr lang="en-US" sz="2400" dirty="0"/>
              <a:t>the one who has entered </a:t>
            </a:r>
            <a:r>
              <a:rPr lang="en-US" sz="2400" dirty="0">
                <a:solidFill>
                  <a:srgbClr val="FFFF00"/>
                </a:solidFill>
              </a:rPr>
              <a:t>His rest </a:t>
            </a:r>
            <a:r>
              <a:rPr lang="en-US" sz="2400" dirty="0"/>
              <a:t>has himself also rested from his works, as God did from His. </a:t>
            </a:r>
            <a:r>
              <a:rPr lang="en-US" sz="2400" dirty="0" smtClean="0">
                <a:solidFill>
                  <a:srgbClr val="00B0F0"/>
                </a:solidFill>
              </a:rPr>
              <a:t>(What does this mean?)</a:t>
            </a:r>
            <a:endParaRPr lang="en-US" sz="2400" dirty="0" smtClean="0">
              <a:solidFill>
                <a:srgbClr val="00B0F0"/>
              </a:solidFill>
            </a:endParaRPr>
          </a:p>
          <a:p>
            <a:endParaRPr lang="en-US" sz="2400" dirty="0"/>
          </a:p>
          <a:p>
            <a:r>
              <a:rPr lang="en-US" sz="2400" dirty="0" smtClean="0">
                <a:solidFill>
                  <a:schemeClr val="bg1">
                    <a:lumMod val="50000"/>
                    <a:lumOff val="50000"/>
                  </a:schemeClr>
                </a:solidFill>
              </a:rPr>
              <a:t>11 Therefore </a:t>
            </a:r>
            <a:r>
              <a:rPr lang="en-US" sz="2400" dirty="0">
                <a:solidFill>
                  <a:schemeClr val="bg1">
                    <a:lumMod val="50000"/>
                    <a:lumOff val="50000"/>
                  </a:schemeClr>
                </a:solidFill>
              </a:rPr>
              <a:t>let us be diligent to enter that rest, so that no one will fall, through [following] the same example of disobedience</a:t>
            </a:r>
            <a:r>
              <a:rPr lang="en-US" sz="2400" dirty="0" smtClean="0">
                <a:solidFill>
                  <a:schemeClr val="bg1">
                    <a:lumMod val="50000"/>
                    <a:lumOff val="50000"/>
                  </a:schemeClr>
                </a:solidFill>
              </a:rPr>
              <a:t>.</a:t>
            </a: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of the heart. </a:t>
            </a:r>
          </a:p>
        </p:txBody>
      </p:sp>
    </p:spTree>
    <p:extLst>
      <p:ext uri="{BB962C8B-B14F-4D97-AF65-F5344CB8AC3E}">
        <p14:creationId xmlns:p14="http://schemas.microsoft.com/office/powerpoint/2010/main" val="125787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chemeClr val="bg1">
                    <a:lumMod val="50000"/>
                    <a:lumOff val="50000"/>
                  </a:schemeClr>
                </a:solidFill>
              </a:rPr>
              <a:t>9 So </a:t>
            </a:r>
            <a:r>
              <a:rPr lang="en-US" sz="2400" dirty="0">
                <a:solidFill>
                  <a:schemeClr val="bg1">
                    <a:lumMod val="50000"/>
                    <a:lumOff val="50000"/>
                  </a:schemeClr>
                </a:solidFill>
              </a:rPr>
              <a:t>there remains a Sabbath rest for the people of God. </a:t>
            </a:r>
            <a:endParaRPr lang="en-US" sz="2400" dirty="0" smtClean="0">
              <a:solidFill>
                <a:schemeClr val="bg1">
                  <a:lumMod val="50000"/>
                  <a:lumOff val="50000"/>
                </a:schemeClr>
              </a:solidFill>
            </a:endParaRPr>
          </a:p>
          <a:p>
            <a:endParaRPr lang="en-US" sz="2400" dirty="0">
              <a:solidFill>
                <a:schemeClr val="bg1">
                  <a:lumMod val="50000"/>
                  <a:lumOff val="50000"/>
                </a:schemeClr>
              </a:solidFill>
            </a:endParaRPr>
          </a:p>
          <a:p>
            <a:r>
              <a:rPr lang="en-US" sz="2400" dirty="0" smtClean="0">
                <a:solidFill>
                  <a:schemeClr val="bg1">
                    <a:lumMod val="50000"/>
                    <a:lumOff val="50000"/>
                  </a:schemeClr>
                </a:solidFill>
              </a:rPr>
              <a:t>10 For </a:t>
            </a:r>
            <a:r>
              <a:rPr lang="en-US" sz="2400" dirty="0">
                <a:solidFill>
                  <a:schemeClr val="bg1">
                    <a:lumMod val="50000"/>
                    <a:lumOff val="50000"/>
                  </a:schemeClr>
                </a:solidFill>
              </a:rPr>
              <a:t>the one who has entered His rest has himself also rested from his works, as God did from His. </a:t>
            </a:r>
            <a:endParaRPr lang="en-US" sz="2400" dirty="0" smtClean="0">
              <a:solidFill>
                <a:schemeClr val="bg1">
                  <a:lumMod val="50000"/>
                  <a:lumOff val="50000"/>
                </a:schemeClr>
              </a:solidFill>
            </a:endParaRPr>
          </a:p>
          <a:p>
            <a:endParaRPr lang="en-US" sz="2400" dirty="0"/>
          </a:p>
          <a:p>
            <a:r>
              <a:rPr lang="en-US" sz="2400" dirty="0" smtClean="0">
                <a:solidFill>
                  <a:srgbClr val="00B0F0"/>
                </a:solidFill>
              </a:rPr>
              <a:t>11</a:t>
            </a:r>
            <a:r>
              <a:rPr lang="en-US" sz="2400" dirty="0" smtClean="0"/>
              <a:t> Therefore </a:t>
            </a:r>
            <a:r>
              <a:rPr lang="en-US" sz="2400" dirty="0"/>
              <a:t>let us be diligent </a:t>
            </a:r>
            <a:r>
              <a:rPr lang="en-US" sz="2400" dirty="0">
                <a:solidFill>
                  <a:srgbClr val="FFFF00"/>
                </a:solidFill>
              </a:rPr>
              <a:t>to enter that rest,</a:t>
            </a:r>
            <a:r>
              <a:rPr lang="en-US" sz="2400" dirty="0"/>
              <a:t> so that no one will fall, through [following] the same example of </a:t>
            </a:r>
            <a:r>
              <a:rPr lang="en-US" sz="2400" dirty="0">
                <a:solidFill>
                  <a:srgbClr val="FFC000"/>
                </a:solidFill>
              </a:rPr>
              <a:t>disobedience</a:t>
            </a:r>
            <a:r>
              <a:rPr lang="en-US" sz="2400" dirty="0" smtClean="0">
                <a:solidFill>
                  <a:srgbClr val="FFC000"/>
                </a:solidFill>
              </a:rPr>
              <a:t>.</a:t>
            </a:r>
          </a:p>
          <a:p>
            <a:endParaRPr lang="en-US" sz="2400" dirty="0"/>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of the heart. </a:t>
            </a:r>
          </a:p>
        </p:txBody>
      </p:sp>
    </p:spTree>
    <p:extLst>
      <p:ext uri="{BB962C8B-B14F-4D97-AF65-F5344CB8AC3E}">
        <p14:creationId xmlns:p14="http://schemas.microsoft.com/office/powerpoint/2010/main" val="135235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Sabbath rest for the people of God. </a:t>
            </a:r>
            <a:endParaRPr lang="en-US" sz="2400" dirty="0" smtClean="0"/>
          </a:p>
          <a:p>
            <a:endParaRPr lang="en-US" sz="2400" dirty="0"/>
          </a:p>
          <a:p>
            <a:r>
              <a:rPr lang="en-US" sz="2400" dirty="0" smtClean="0">
                <a:solidFill>
                  <a:srgbClr val="00B0F0"/>
                </a:solidFill>
              </a:rPr>
              <a:t>10</a:t>
            </a:r>
            <a:r>
              <a:rPr lang="en-US" sz="2400" dirty="0" smtClean="0"/>
              <a:t> For </a:t>
            </a:r>
            <a:r>
              <a:rPr lang="en-US" sz="2400" dirty="0"/>
              <a:t>the one who has entered His rest has himself also rested from his works, as God did from His. </a:t>
            </a:r>
            <a:endParaRPr lang="en-US" sz="2400" dirty="0" smtClean="0"/>
          </a:p>
          <a:p>
            <a:endParaRPr lang="en-US" sz="2400" dirty="0"/>
          </a:p>
          <a:p>
            <a:r>
              <a:rPr lang="en-US" sz="2400" dirty="0" smtClean="0">
                <a:solidFill>
                  <a:srgbClr val="00B0F0"/>
                </a:solidFill>
              </a:rPr>
              <a:t>11</a:t>
            </a:r>
            <a:r>
              <a:rPr lang="en-US" sz="2400" dirty="0" smtClean="0"/>
              <a:t> Therefore </a:t>
            </a:r>
            <a:r>
              <a:rPr lang="en-US" sz="2400" dirty="0"/>
              <a:t>let us be </a:t>
            </a:r>
            <a:r>
              <a:rPr lang="en-US" sz="2400" dirty="0">
                <a:solidFill>
                  <a:srgbClr val="FFFF00"/>
                </a:solidFill>
              </a:rPr>
              <a:t>diligent</a:t>
            </a:r>
            <a:r>
              <a:rPr lang="en-US" sz="2400" dirty="0"/>
              <a:t> </a:t>
            </a:r>
            <a:r>
              <a:rPr lang="en-US" sz="2400" dirty="0">
                <a:solidFill>
                  <a:schemeClr val="tx1">
                    <a:lumMod val="65000"/>
                  </a:schemeClr>
                </a:solidFill>
              </a:rPr>
              <a:t>to enter that rest, </a:t>
            </a:r>
            <a:r>
              <a:rPr lang="en-US" sz="2400" dirty="0"/>
              <a:t>so that </a:t>
            </a:r>
            <a:r>
              <a:rPr lang="en-US" sz="2400" dirty="0">
                <a:solidFill>
                  <a:srgbClr val="FFFF00"/>
                </a:solidFill>
              </a:rPr>
              <a:t>no one will fall</a:t>
            </a:r>
            <a:r>
              <a:rPr lang="en-US" sz="2400" dirty="0"/>
              <a:t>, through [following] the same example of </a:t>
            </a:r>
            <a:r>
              <a:rPr lang="en-US" sz="2400" dirty="0">
                <a:solidFill>
                  <a:srgbClr val="FFFF00"/>
                </a:solidFill>
              </a:rPr>
              <a:t>disobedience</a:t>
            </a:r>
            <a:r>
              <a:rPr lang="en-US" sz="2400" dirty="0" smtClean="0">
                <a:solidFill>
                  <a:srgbClr val="FFFF00"/>
                </a:solidFill>
              </a:rPr>
              <a:t>.</a:t>
            </a:r>
          </a:p>
          <a:p>
            <a:endParaRPr lang="en-US" sz="2400" dirty="0"/>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a:t>
            </a:r>
            <a:r>
              <a:rPr lang="en-US" sz="2400" dirty="0"/>
              <a:t>of the heart. </a:t>
            </a:r>
          </a:p>
        </p:txBody>
      </p:sp>
      <p:sp>
        <p:nvSpPr>
          <p:cNvPr id="2" name="TextBox 1"/>
          <p:cNvSpPr txBox="1"/>
          <p:nvPr/>
        </p:nvSpPr>
        <p:spPr>
          <a:xfrm>
            <a:off x="698500" y="990600"/>
            <a:ext cx="9740900" cy="5262979"/>
          </a:xfrm>
          <a:prstGeom prst="rect">
            <a:avLst/>
          </a:prstGeom>
          <a:solidFill>
            <a:srgbClr val="FF0000"/>
          </a:solidFill>
        </p:spPr>
        <p:txBody>
          <a:bodyPr wrap="square" rtlCol="0">
            <a:spAutoFit/>
          </a:bodyPr>
          <a:lstStyle/>
          <a:p>
            <a:pPr algn="ctr"/>
            <a:r>
              <a:rPr lang="en-US" sz="2800" b="1" dirty="0" smtClean="0">
                <a:solidFill>
                  <a:schemeClr val="bg1"/>
                </a:solidFill>
              </a:rPr>
              <a:t>HEBREWS 6</a:t>
            </a:r>
          </a:p>
          <a:p>
            <a:r>
              <a:rPr lang="en-US" sz="2800" dirty="0" smtClean="0">
                <a:solidFill>
                  <a:schemeClr val="bg1"/>
                </a:solidFill>
              </a:rPr>
              <a:t>4</a:t>
            </a:r>
            <a:r>
              <a:rPr lang="en-US" sz="2800" dirty="0" smtClean="0"/>
              <a:t> For </a:t>
            </a:r>
            <a:r>
              <a:rPr lang="en-US" sz="2800" dirty="0"/>
              <a:t>in the case of those who have once been enlightened and have tasted of the heavenly gift and have been made partakers of the Holy Spirit, </a:t>
            </a:r>
            <a:endParaRPr lang="en-US" sz="2800" dirty="0" smtClean="0"/>
          </a:p>
          <a:p>
            <a:endParaRPr lang="en-US" sz="2800" dirty="0"/>
          </a:p>
          <a:p>
            <a:r>
              <a:rPr lang="en-US" sz="2800" dirty="0" smtClean="0">
                <a:solidFill>
                  <a:schemeClr val="bg1"/>
                </a:solidFill>
              </a:rPr>
              <a:t>5</a:t>
            </a:r>
            <a:r>
              <a:rPr lang="en-US" sz="2800" dirty="0" smtClean="0"/>
              <a:t> and </a:t>
            </a:r>
            <a:r>
              <a:rPr lang="en-US" sz="2800" dirty="0"/>
              <a:t>have tasted the good word of God and the powers of the age to come, </a:t>
            </a:r>
            <a:endParaRPr lang="en-US" sz="2800" dirty="0" smtClean="0"/>
          </a:p>
          <a:p>
            <a:endParaRPr lang="en-US" sz="2800" dirty="0"/>
          </a:p>
          <a:p>
            <a:r>
              <a:rPr lang="en-US" sz="2800" dirty="0" smtClean="0">
                <a:solidFill>
                  <a:schemeClr val="bg1"/>
                </a:solidFill>
              </a:rPr>
              <a:t>6</a:t>
            </a:r>
            <a:r>
              <a:rPr lang="en-US" sz="2800" dirty="0" smtClean="0"/>
              <a:t> and </a:t>
            </a:r>
            <a:r>
              <a:rPr lang="en-US" sz="2800" dirty="0"/>
              <a:t>[then] have </a:t>
            </a:r>
            <a:r>
              <a:rPr lang="en-US" sz="2800" dirty="0">
                <a:solidFill>
                  <a:srgbClr val="FFFF00"/>
                </a:solidFill>
              </a:rPr>
              <a:t>fallen away</a:t>
            </a:r>
            <a:r>
              <a:rPr lang="en-US" sz="2800" dirty="0"/>
              <a:t>, it is impossible to renew them again to repentance, since they again crucify to themselves the Son of God and put Him to open shame.</a:t>
            </a:r>
          </a:p>
        </p:txBody>
      </p:sp>
    </p:spTree>
    <p:extLst>
      <p:ext uri="{BB962C8B-B14F-4D97-AF65-F5344CB8AC3E}">
        <p14:creationId xmlns:p14="http://schemas.microsoft.com/office/powerpoint/2010/main" val="88598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Sabbath rest for the people of God. </a:t>
            </a:r>
            <a:endParaRPr lang="en-US" sz="2400" dirty="0" smtClean="0"/>
          </a:p>
          <a:p>
            <a:endParaRPr lang="en-US" sz="2400" dirty="0"/>
          </a:p>
          <a:p>
            <a:r>
              <a:rPr lang="en-US" sz="2400" dirty="0" smtClean="0">
                <a:solidFill>
                  <a:srgbClr val="00B0F0"/>
                </a:solidFill>
              </a:rPr>
              <a:t>10</a:t>
            </a:r>
            <a:r>
              <a:rPr lang="en-US" sz="2400" dirty="0" smtClean="0"/>
              <a:t> For </a:t>
            </a:r>
            <a:r>
              <a:rPr lang="en-US" sz="2400" dirty="0"/>
              <a:t>the one who has entered His rest has himself also rested from his works, as God did from His. </a:t>
            </a:r>
            <a:endParaRPr lang="en-US" sz="2400" dirty="0" smtClean="0"/>
          </a:p>
          <a:p>
            <a:endParaRPr lang="en-US" sz="2400" dirty="0"/>
          </a:p>
          <a:p>
            <a:r>
              <a:rPr lang="en-US" sz="2400" dirty="0" smtClean="0">
                <a:solidFill>
                  <a:srgbClr val="00B0F0"/>
                </a:solidFill>
              </a:rPr>
              <a:t>11</a:t>
            </a:r>
            <a:r>
              <a:rPr lang="en-US" sz="2400" dirty="0" smtClean="0"/>
              <a:t> Therefore </a:t>
            </a:r>
            <a:r>
              <a:rPr lang="en-US" sz="2400" dirty="0"/>
              <a:t>let us be </a:t>
            </a:r>
            <a:r>
              <a:rPr lang="en-US" sz="2400" dirty="0">
                <a:solidFill>
                  <a:srgbClr val="FFFF00"/>
                </a:solidFill>
              </a:rPr>
              <a:t>diligent</a:t>
            </a:r>
            <a:r>
              <a:rPr lang="en-US" sz="2400" dirty="0"/>
              <a:t> </a:t>
            </a:r>
            <a:r>
              <a:rPr lang="en-US" sz="2400" dirty="0">
                <a:solidFill>
                  <a:schemeClr val="tx1">
                    <a:lumMod val="65000"/>
                  </a:schemeClr>
                </a:solidFill>
              </a:rPr>
              <a:t>to enter that rest, </a:t>
            </a:r>
            <a:r>
              <a:rPr lang="en-US" sz="2400" dirty="0"/>
              <a:t>so that </a:t>
            </a:r>
            <a:r>
              <a:rPr lang="en-US" sz="2400" dirty="0">
                <a:solidFill>
                  <a:srgbClr val="FFFF00"/>
                </a:solidFill>
              </a:rPr>
              <a:t>no one will fall</a:t>
            </a:r>
            <a:r>
              <a:rPr lang="en-US" sz="2400" dirty="0"/>
              <a:t>, through [following] the same example of </a:t>
            </a:r>
            <a:r>
              <a:rPr lang="en-US" sz="2400" dirty="0">
                <a:solidFill>
                  <a:srgbClr val="FFFF00"/>
                </a:solidFill>
              </a:rPr>
              <a:t>disobedience</a:t>
            </a:r>
            <a:r>
              <a:rPr lang="en-US" sz="2400" dirty="0" smtClean="0">
                <a:solidFill>
                  <a:srgbClr val="FFFF00"/>
                </a:solidFill>
              </a:rPr>
              <a:t>.</a:t>
            </a:r>
          </a:p>
          <a:p>
            <a:endParaRPr lang="en-US" sz="2400" dirty="0"/>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a:t>
            </a:r>
            <a:r>
              <a:rPr lang="en-US" sz="2400" dirty="0"/>
              <a:t>of the heart. </a:t>
            </a:r>
          </a:p>
        </p:txBody>
      </p:sp>
      <p:sp>
        <p:nvSpPr>
          <p:cNvPr id="2" name="TextBox 1"/>
          <p:cNvSpPr txBox="1"/>
          <p:nvPr/>
        </p:nvSpPr>
        <p:spPr>
          <a:xfrm>
            <a:off x="698500" y="990600"/>
            <a:ext cx="9740900" cy="5262979"/>
          </a:xfrm>
          <a:prstGeom prst="rect">
            <a:avLst/>
          </a:prstGeom>
          <a:solidFill>
            <a:srgbClr val="FF0000"/>
          </a:solidFill>
        </p:spPr>
        <p:txBody>
          <a:bodyPr wrap="square" rtlCol="0">
            <a:spAutoFit/>
          </a:bodyPr>
          <a:lstStyle/>
          <a:p>
            <a:pPr algn="ctr"/>
            <a:r>
              <a:rPr lang="en-US" sz="2800" b="1" dirty="0" smtClean="0">
                <a:solidFill>
                  <a:schemeClr val="bg1"/>
                </a:solidFill>
              </a:rPr>
              <a:t>HEBREWS 6</a:t>
            </a:r>
          </a:p>
          <a:p>
            <a:r>
              <a:rPr lang="en-US" sz="2800" dirty="0" smtClean="0">
                <a:solidFill>
                  <a:schemeClr val="bg1"/>
                </a:solidFill>
              </a:rPr>
              <a:t>4</a:t>
            </a:r>
            <a:r>
              <a:rPr lang="en-US" sz="2800" dirty="0" smtClean="0"/>
              <a:t> For </a:t>
            </a:r>
            <a:r>
              <a:rPr lang="en-US" sz="2800" dirty="0"/>
              <a:t>in the case of those who have once been enlightened and have tasted of the heavenly gift and have been made partakers of the Holy Spirit, </a:t>
            </a:r>
            <a:endParaRPr lang="en-US" sz="2800" dirty="0" smtClean="0"/>
          </a:p>
          <a:p>
            <a:endParaRPr lang="en-US" sz="2800" dirty="0"/>
          </a:p>
          <a:p>
            <a:r>
              <a:rPr lang="en-US" sz="2800" dirty="0" smtClean="0">
                <a:solidFill>
                  <a:schemeClr val="bg1"/>
                </a:solidFill>
              </a:rPr>
              <a:t>5</a:t>
            </a:r>
            <a:r>
              <a:rPr lang="en-US" sz="2800" dirty="0" smtClean="0"/>
              <a:t> and </a:t>
            </a:r>
            <a:r>
              <a:rPr lang="en-US" sz="2800" dirty="0"/>
              <a:t>have tasted the good word of God and the powers of the age to come, </a:t>
            </a:r>
            <a:endParaRPr lang="en-US" sz="2800" dirty="0" smtClean="0"/>
          </a:p>
          <a:p>
            <a:endParaRPr lang="en-US" sz="2800" dirty="0"/>
          </a:p>
          <a:p>
            <a:r>
              <a:rPr lang="en-US" sz="2800" dirty="0" smtClean="0">
                <a:solidFill>
                  <a:schemeClr val="bg1"/>
                </a:solidFill>
              </a:rPr>
              <a:t>6</a:t>
            </a:r>
            <a:r>
              <a:rPr lang="en-US" sz="2800" dirty="0" smtClean="0"/>
              <a:t> and </a:t>
            </a:r>
            <a:r>
              <a:rPr lang="en-US" sz="2800" dirty="0"/>
              <a:t>[then] have </a:t>
            </a:r>
            <a:r>
              <a:rPr lang="en-US" sz="2800" dirty="0">
                <a:solidFill>
                  <a:srgbClr val="FFFF00"/>
                </a:solidFill>
              </a:rPr>
              <a:t>fallen away</a:t>
            </a:r>
            <a:r>
              <a:rPr lang="en-US" sz="2800" dirty="0"/>
              <a:t>, it is impossible to renew them again to repentance, since they again crucify to themselves the Son of God and put Him to open shame.</a:t>
            </a:r>
          </a:p>
        </p:txBody>
      </p:sp>
      <p:sp>
        <p:nvSpPr>
          <p:cNvPr id="6" name="TextBox 5"/>
          <p:cNvSpPr txBox="1"/>
          <p:nvPr/>
        </p:nvSpPr>
        <p:spPr>
          <a:xfrm>
            <a:off x="1370013" y="1652319"/>
            <a:ext cx="8610600" cy="3939540"/>
          </a:xfrm>
          <a:prstGeom prst="rect">
            <a:avLst/>
          </a:prstGeom>
          <a:solidFill>
            <a:schemeClr val="bg1"/>
          </a:solidFill>
          <a:ln>
            <a:solidFill>
              <a:schemeClr val="accent1"/>
            </a:solidFill>
          </a:ln>
        </p:spPr>
        <p:txBody>
          <a:bodyPr wrap="square" rtlCol="0">
            <a:spAutoFit/>
          </a:bodyPr>
          <a:lstStyle/>
          <a:p>
            <a:pPr lvl="0" algn="ctr"/>
            <a:r>
              <a:rPr lang="en-US" sz="2800" b="1" dirty="0">
                <a:solidFill>
                  <a:prstClr val="white"/>
                </a:solidFill>
              </a:rPr>
              <a:t>◄ 868. </a:t>
            </a:r>
            <a:r>
              <a:rPr lang="en-US" sz="2800" b="1" dirty="0" err="1">
                <a:solidFill>
                  <a:prstClr val="white"/>
                </a:solidFill>
              </a:rPr>
              <a:t>aphistémi</a:t>
            </a:r>
            <a:r>
              <a:rPr lang="en-US" sz="2800" b="1" dirty="0">
                <a:solidFill>
                  <a:prstClr val="white"/>
                </a:solidFill>
              </a:rPr>
              <a:t> ►</a:t>
            </a:r>
          </a:p>
          <a:p>
            <a:pPr lvl="0"/>
            <a:endParaRPr lang="en-US" dirty="0">
              <a:solidFill>
                <a:prstClr val="white"/>
              </a:solidFill>
            </a:endParaRPr>
          </a:p>
          <a:p>
            <a:pPr lvl="0" algn="ctr"/>
            <a:r>
              <a:rPr lang="en-US" dirty="0"/>
              <a:t>Pronunciation: ah-FIS-</a:t>
            </a:r>
            <a:r>
              <a:rPr lang="en-US" dirty="0" err="1"/>
              <a:t>tay</a:t>
            </a:r>
            <a:r>
              <a:rPr lang="en-US" dirty="0"/>
              <a:t>-</a:t>
            </a:r>
            <a:r>
              <a:rPr lang="en-US" dirty="0" err="1"/>
              <a:t>mee</a:t>
            </a:r>
            <a:endParaRPr lang="en-US" dirty="0"/>
          </a:p>
          <a:p>
            <a:pPr lvl="0" algn="ctr"/>
            <a:endParaRPr lang="en-US" dirty="0">
              <a:solidFill>
                <a:prstClr val="black"/>
              </a:solidFill>
            </a:endParaRPr>
          </a:p>
          <a:p>
            <a:pPr lvl="0"/>
            <a:r>
              <a:rPr lang="en-US" sz="2400" dirty="0">
                <a:solidFill>
                  <a:prstClr val="white"/>
                </a:solidFill>
              </a:rPr>
              <a:t>The verb appears fourteen times and consistently describes an act of </a:t>
            </a:r>
            <a:r>
              <a:rPr lang="en-US" sz="2400" dirty="0">
                <a:solidFill>
                  <a:srgbClr val="FFFF00"/>
                </a:solidFill>
              </a:rPr>
              <a:t>stepping away—from </a:t>
            </a:r>
            <a:r>
              <a:rPr lang="en-US" sz="2400" dirty="0">
                <a:solidFill>
                  <a:prstClr val="white"/>
                </a:solidFill>
              </a:rPr>
              <a:t>a place, a person, </a:t>
            </a:r>
            <a:r>
              <a:rPr lang="en-US" sz="2400" b="1" dirty="0">
                <a:solidFill>
                  <a:srgbClr val="FFFF00"/>
                </a:solidFill>
              </a:rPr>
              <a:t>a commitment,</a:t>
            </a:r>
            <a:r>
              <a:rPr lang="en-US" sz="2400" dirty="0">
                <a:solidFill>
                  <a:prstClr val="white"/>
                </a:solidFill>
              </a:rPr>
              <a:t> or from evil itself. The contexts cluster around five themes: (1) physical departure, (2) divine deliverance, </a:t>
            </a:r>
            <a:r>
              <a:rPr lang="en-US" sz="2400" b="1" dirty="0">
                <a:solidFill>
                  <a:srgbClr val="FFFF00"/>
                </a:solidFill>
              </a:rPr>
              <a:t>(3) apostasy, </a:t>
            </a:r>
            <a:r>
              <a:rPr lang="en-US" sz="2400" dirty="0">
                <a:solidFill>
                  <a:prstClr val="white"/>
                </a:solidFill>
              </a:rPr>
              <a:t>(4) pastoral withdrawal from opposition, and (5) direct commands to separate from wickedness</a:t>
            </a:r>
          </a:p>
        </p:txBody>
      </p:sp>
    </p:spTree>
    <p:extLst>
      <p:ext uri="{BB962C8B-B14F-4D97-AF65-F5344CB8AC3E}">
        <p14:creationId xmlns:p14="http://schemas.microsoft.com/office/powerpoint/2010/main" val="235033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Sabbath rest for the people of God. </a:t>
            </a:r>
            <a:endParaRPr lang="en-US" sz="2400" dirty="0" smtClean="0"/>
          </a:p>
          <a:p>
            <a:endParaRPr lang="en-US" sz="2400" dirty="0"/>
          </a:p>
          <a:p>
            <a:r>
              <a:rPr lang="en-US" sz="2400" dirty="0" smtClean="0">
                <a:solidFill>
                  <a:srgbClr val="00B0F0"/>
                </a:solidFill>
              </a:rPr>
              <a:t>10</a:t>
            </a:r>
            <a:r>
              <a:rPr lang="en-US" sz="2400" dirty="0" smtClean="0"/>
              <a:t> For </a:t>
            </a:r>
            <a:r>
              <a:rPr lang="en-US" sz="2400" dirty="0"/>
              <a:t>the one who has entered His rest has himself also rested from his works, as God did from His. </a:t>
            </a:r>
            <a:endParaRPr lang="en-US" sz="2400" dirty="0" smtClean="0"/>
          </a:p>
          <a:p>
            <a:endParaRPr lang="en-US" sz="2400" dirty="0"/>
          </a:p>
          <a:p>
            <a:r>
              <a:rPr lang="en-US" sz="2400" dirty="0" smtClean="0">
                <a:solidFill>
                  <a:srgbClr val="00B0F0"/>
                </a:solidFill>
              </a:rPr>
              <a:t>11</a:t>
            </a:r>
            <a:r>
              <a:rPr lang="en-US" sz="2400" dirty="0" smtClean="0"/>
              <a:t> Therefore </a:t>
            </a:r>
            <a:r>
              <a:rPr lang="en-US" sz="2400" dirty="0"/>
              <a:t>let us be </a:t>
            </a:r>
            <a:r>
              <a:rPr lang="en-US" sz="2400" dirty="0">
                <a:solidFill>
                  <a:srgbClr val="FFFF00"/>
                </a:solidFill>
              </a:rPr>
              <a:t>diligent</a:t>
            </a:r>
            <a:r>
              <a:rPr lang="en-US" sz="2400" dirty="0"/>
              <a:t> </a:t>
            </a:r>
            <a:r>
              <a:rPr lang="en-US" sz="2400" dirty="0">
                <a:solidFill>
                  <a:schemeClr val="tx1">
                    <a:lumMod val="65000"/>
                  </a:schemeClr>
                </a:solidFill>
              </a:rPr>
              <a:t>to enter that rest, </a:t>
            </a:r>
            <a:r>
              <a:rPr lang="en-US" sz="2400" dirty="0"/>
              <a:t>so that </a:t>
            </a:r>
            <a:r>
              <a:rPr lang="en-US" sz="2400" dirty="0">
                <a:solidFill>
                  <a:srgbClr val="FFFF00"/>
                </a:solidFill>
              </a:rPr>
              <a:t>no one will fall</a:t>
            </a:r>
            <a:r>
              <a:rPr lang="en-US" sz="2400" dirty="0"/>
              <a:t>, through [following] the same example of </a:t>
            </a:r>
            <a:r>
              <a:rPr lang="en-US" sz="2400" dirty="0">
                <a:solidFill>
                  <a:srgbClr val="FFFF00"/>
                </a:solidFill>
              </a:rPr>
              <a:t>disobedience</a:t>
            </a:r>
            <a:r>
              <a:rPr lang="en-US" sz="2400" dirty="0" smtClean="0">
                <a:solidFill>
                  <a:srgbClr val="FFFF00"/>
                </a:solidFill>
              </a:rPr>
              <a:t>.</a:t>
            </a:r>
          </a:p>
          <a:p>
            <a:endParaRPr lang="en-US" sz="2400" dirty="0"/>
          </a:p>
          <a:p>
            <a:r>
              <a:rPr lang="en-US" sz="2400" dirty="0" smtClean="0">
                <a:solidFill>
                  <a:schemeClr val="bg1">
                    <a:lumMod val="50000"/>
                    <a:lumOff val="50000"/>
                  </a:schemeClr>
                </a:solidFill>
              </a:rPr>
              <a:t>12 For </a:t>
            </a:r>
            <a:r>
              <a:rPr lang="en-US" sz="2400" dirty="0">
                <a:solidFill>
                  <a:schemeClr val="bg1">
                    <a:lumMod val="50000"/>
                    <a:lumOff val="50000"/>
                  </a:schemeClr>
                </a:solidFill>
              </a:rPr>
              <a:t>the word of God is living and active and sharper than any two-edged sword, and piercing as far as the division of soul and spirit, of both joints and marrow, and able to judge the thoughts and intentions </a:t>
            </a:r>
            <a:r>
              <a:rPr lang="en-US" sz="2400" dirty="0"/>
              <a:t>of the heart. </a:t>
            </a:r>
          </a:p>
        </p:txBody>
      </p:sp>
      <p:sp>
        <p:nvSpPr>
          <p:cNvPr id="2" name="TextBox 1"/>
          <p:cNvSpPr txBox="1"/>
          <p:nvPr/>
        </p:nvSpPr>
        <p:spPr>
          <a:xfrm>
            <a:off x="698500" y="990600"/>
            <a:ext cx="9740900" cy="5262979"/>
          </a:xfrm>
          <a:prstGeom prst="rect">
            <a:avLst/>
          </a:prstGeom>
          <a:solidFill>
            <a:srgbClr val="FF0000"/>
          </a:solidFill>
        </p:spPr>
        <p:txBody>
          <a:bodyPr wrap="square" rtlCol="0">
            <a:spAutoFit/>
          </a:bodyPr>
          <a:lstStyle/>
          <a:p>
            <a:pPr algn="ctr"/>
            <a:r>
              <a:rPr lang="en-US" sz="2800" b="1" dirty="0" smtClean="0">
                <a:solidFill>
                  <a:schemeClr val="bg1"/>
                </a:solidFill>
              </a:rPr>
              <a:t>HEBREWS 6</a:t>
            </a:r>
          </a:p>
          <a:p>
            <a:r>
              <a:rPr lang="en-US" sz="2800" dirty="0" smtClean="0">
                <a:solidFill>
                  <a:schemeClr val="bg1"/>
                </a:solidFill>
              </a:rPr>
              <a:t>4</a:t>
            </a:r>
            <a:r>
              <a:rPr lang="en-US" sz="2800" dirty="0" smtClean="0"/>
              <a:t> For </a:t>
            </a:r>
            <a:r>
              <a:rPr lang="en-US" sz="2800" dirty="0"/>
              <a:t>in the case of those who have once been enlightened and have tasted of the heavenly gift and have been made partakers of the Holy Spirit, </a:t>
            </a:r>
            <a:endParaRPr lang="en-US" sz="2800" dirty="0" smtClean="0"/>
          </a:p>
          <a:p>
            <a:endParaRPr lang="en-US" sz="2800" dirty="0"/>
          </a:p>
          <a:p>
            <a:r>
              <a:rPr lang="en-US" sz="2800" dirty="0" smtClean="0">
                <a:solidFill>
                  <a:schemeClr val="bg1"/>
                </a:solidFill>
              </a:rPr>
              <a:t>5</a:t>
            </a:r>
            <a:r>
              <a:rPr lang="en-US" sz="2800" dirty="0" smtClean="0"/>
              <a:t> and </a:t>
            </a:r>
            <a:r>
              <a:rPr lang="en-US" sz="2800" dirty="0"/>
              <a:t>have tasted the good word of God and the powers of the age to come, </a:t>
            </a:r>
            <a:endParaRPr lang="en-US" sz="2800" dirty="0" smtClean="0"/>
          </a:p>
          <a:p>
            <a:endParaRPr lang="en-US" sz="2800" dirty="0"/>
          </a:p>
          <a:p>
            <a:r>
              <a:rPr lang="en-US" sz="2800" dirty="0" smtClean="0">
                <a:solidFill>
                  <a:schemeClr val="bg1"/>
                </a:solidFill>
              </a:rPr>
              <a:t>6</a:t>
            </a:r>
            <a:r>
              <a:rPr lang="en-US" sz="2800" dirty="0" smtClean="0"/>
              <a:t> and </a:t>
            </a:r>
            <a:r>
              <a:rPr lang="en-US" sz="2800" dirty="0"/>
              <a:t>[then] have </a:t>
            </a:r>
            <a:r>
              <a:rPr lang="en-US" sz="2800" dirty="0">
                <a:solidFill>
                  <a:srgbClr val="FFFF00"/>
                </a:solidFill>
              </a:rPr>
              <a:t>fallen away</a:t>
            </a:r>
            <a:r>
              <a:rPr lang="en-US" sz="2800" dirty="0"/>
              <a:t>, it is impossible to renew them again to repentance, since they again crucify to themselves the Son of God and put Him to open shame.</a:t>
            </a:r>
          </a:p>
        </p:txBody>
      </p:sp>
      <p:sp>
        <p:nvSpPr>
          <p:cNvPr id="6" name="TextBox 5"/>
          <p:cNvSpPr txBox="1"/>
          <p:nvPr/>
        </p:nvSpPr>
        <p:spPr>
          <a:xfrm>
            <a:off x="1370013" y="1652319"/>
            <a:ext cx="8610600" cy="3939540"/>
          </a:xfrm>
          <a:prstGeom prst="rect">
            <a:avLst/>
          </a:prstGeom>
          <a:solidFill>
            <a:schemeClr val="bg1"/>
          </a:solidFill>
          <a:ln>
            <a:solidFill>
              <a:schemeClr val="accent1"/>
            </a:solidFill>
          </a:ln>
        </p:spPr>
        <p:txBody>
          <a:bodyPr wrap="square" rtlCol="0">
            <a:spAutoFit/>
          </a:bodyPr>
          <a:lstStyle/>
          <a:p>
            <a:pPr lvl="0" algn="ctr"/>
            <a:r>
              <a:rPr lang="en-US" sz="2800" b="1" dirty="0">
                <a:solidFill>
                  <a:prstClr val="white"/>
                </a:solidFill>
              </a:rPr>
              <a:t>◄ 868. </a:t>
            </a:r>
            <a:r>
              <a:rPr lang="en-US" sz="2800" b="1" dirty="0" err="1">
                <a:solidFill>
                  <a:prstClr val="white"/>
                </a:solidFill>
              </a:rPr>
              <a:t>aphistémi</a:t>
            </a:r>
            <a:r>
              <a:rPr lang="en-US" sz="2800" b="1" dirty="0">
                <a:solidFill>
                  <a:prstClr val="white"/>
                </a:solidFill>
              </a:rPr>
              <a:t> ►</a:t>
            </a:r>
          </a:p>
          <a:p>
            <a:pPr lvl="0"/>
            <a:endParaRPr lang="en-US" dirty="0">
              <a:solidFill>
                <a:prstClr val="white"/>
              </a:solidFill>
            </a:endParaRPr>
          </a:p>
          <a:p>
            <a:pPr lvl="0" algn="ctr"/>
            <a:r>
              <a:rPr lang="en-US" dirty="0"/>
              <a:t>Pronunciation: ah-FIS-</a:t>
            </a:r>
            <a:r>
              <a:rPr lang="en-US" dirty="0" err="1"/>
              <a:t>tay</a:t>
            </a:r>
            <a:r>
              <a:rPr lang="en-US" dirty="0"/>
              <a:t>-</a:t>
            </a:r>
            <a:r>
              <a:rPr lang="en-US" dirty="0" err="1"/>
              <a:t>mee</a:t>
            </a:r>
            <a:endParaRPr lang="en-US" dirty="0"/>
          </a:p>
          <a:p>
            <a:pPr lvl="0" algn="ctr"/>
            <a:endParaRPr lang="en-US" dirty="0">
              <a:solidFill>
                <a:prstClr val="black"/>
              </a:solidFill>
            </a:endParaRPr>
          </a:p>
          <a:p>
            <a:pPr lvl="0"/>
            <a:r>
              <a:rPr lang="en-US" sz="2400" dirty="0">
                <a:solidFill>
                  <a:prstClr val="white"/>
                </a:solidFill>
              </a:rPr>
              <a:t>The verb appears fourteen times and consistently describes an act of </a:t>
            </a:r>
            <a:r>
              <a:rPr lang="en-US" sz="2400" dirty="0">
                <a:solidFill>
                  <a:srgbClr val="FFFF00"/>
                </a:solidFill>
              </a:rPr>
              <a:t>stepping away—from </a:t>
            </a:r>
            <a:r>
              <a:rPr lang="en-US" sz="2400" dirty="0">
                <a:solidFill>
                  <a:prstClr val="white"/>
                </a:solidFill>
              </a:rPr>
              <a:t>a place, a person, </a:t>
            </a:r>
            <a:r>
              <a:rPr lang="en-US" sz="2400" b="1" dirty="0">
                <a:solidFill>
                  <a:srgbClr val="FFFF00"/>
                </a:solidFill>
              </a:rPr>
              <a:t>a commitment,</a:t>
            </a:r>
            <a:r>
              <a:rPr lang="en-US" sz="2400" dirty="0">
                <a:solidFill>
                  <a:prstClr val="white"/>
                </a:solidFill>
              </a:rPr>
              <a:t> or from evil itself. The contexts cluster around five themes: (1) physical departure, (2) divine deliverance, </a:t>
            </a:r>
            <a:r>
              <a:rPr lang="en-US" sz="2400" b="1" dirty="0">
                <a:solidFill>
                  <a:srgbClr val="FFFF00"/>
                </a:solidFill>
              </a:rPr>
              <a:t>(3) apostasy, </a:t>
            </a:r>
            <a:r>
              <a:rPr lang="en-US" sz="2400" dirty="0">
                <a:solidFill>
                  <a:prstClr val="white"/>
                </a:solidFill>
              </a:rPr>
              <a:t>(4) pastoral withdrawal from opposition, and (5) direct commands to separate from wickedness</a:t>
            </a:r>
          </a:p>
        </p:txBody>
      </p:sp>
      <p:sp>
        <p:nvSpPr>
          <p:cNvPr id="7" name="TextBox 6"/>
          <p:cNvSpPr txBox="1"/>
          <p:nvPr/>
        </p:nvSpPr>
        <p:spPr>
          <a:xfrm>
            <a:off x="2311400" y="1117600"/>
            <a:ext cx="9372600" cy="3970318"/>
          </a:xfrm>
          <a:prstGeom prst="rect">
            <a:avLst/>
          </a:prstGeom>
          <a:solidFill>
            <a:schemeClr val="bg2">
              <a:lumMod val="60000"/>
              <a:lumOff val="40000"/>
            </a:schemeClr>
          </a:solidFill>
        </p:spPr>
        <p:txBody>
          <a:bodyPr wrap="square" rtlCol="0">
            <a:spAutoFit/>
          </a:bodyPr>
          <a:lstStyle/>
          <a:p>
            <a:pPr algn="ctr"/>
            <a:r>
              <a:rPr lang="en-US" sz="2000" b="1" dirty="0">
                <a:solidFill>
                  <a:srgbClr val="FFFF00"/>
                </a:solidFill>
              </a:rPr>
              <a:t>Thayer's Greek Lexicon:</a:t>
            </a:r>
            <a:endParaRPr lang="en-US" sz="2000" dirty="0">
              <a:solidFill>
                <a:srgbClr val="FFFF00"/>
              </a:solidFill>
            </a:endParaRPr>
          </a:p>
          <a:p>
            <a:endParaRPr lang="en-US" dirty="0">
              <a:solidFill>
                <a:srgbClr val="FFFF00"/>
              </a:solidFill>
            </a:endParaRPr>
          </a:p>
          <a:p>
            <a:r>
              <a:rPr lang="en-US" dirty="0">
                <a:solidFill>
                  <a:srgbClr val="FFFF00"/>
                </a:solidFill>
              </a:rPr>
              <a:t>aphistēmi</a:t>
            </a:r>
          </a:p>
          <a:p>
            <a:r>
              <a:rPr lang="en-US" b="1" dirty="0" smtClean="0"/>
              <a:t>1. </a:t>
            </a:r>
            <a:r>
              <a:rPr lang="en-US" b="1" dirty="0">
                <a:solidFill>
                  <a:schemeClr val="bg1"/>
                </a:solidFill>
              </a:rPr>
              <a:t>to make stand off, cause to withdraw, to remove</a:t>
            </a:r>
          </a:p>
          <a:p>
            <a:r>
              <a:rPr lang="en-US" b="1" dirty="0" smtClean="0"/>
              <a:t>1a. </a:t>
            </a:r>
            <a:r>
              <a:rPr lang="en-US" b="1" dirty="0">
                <a:solidFill>
                  <a:schemeClr val="bg1"/>
                </a:solidFill>
              </a:rPr>
              <a:t>to excite to </a:t>
            </a:r>
            <a:r>
              <a:rPr lang="en-US" b="1" dirty="0" smtClean="0">
                <a:solidFill>
                  <a:schemeClr val="bg1"/>
                </a:solidFill>
              </a:rPr>
              <a:t>revolt</a:t>
            </a:r>
          </a:p>
          <a:p>
            <a:endParaRPr lang="en-US" b="1" dirty="0">
              <a:solidFill>
                <a:schemeClr val="bg1"/>
              </a:solidFill>
            </a:endParaRPr>
          </a:p>
          <a:p>
            <a:r>
              <a:rPr lang="en-US" b="1" dirty="0"/>
              <a:t>2) </a:t>
            </a:r>
            <a:r>
              <a:rPr lang="en-US" b="1" dirty="0">
                <a:solidFill>
                  <a:schemeClr val="bg1"/>
                </a:solidFill>
              </a:rPr>
              <a:t>to stand off, to stand aloof</a:t>
            </a:r>
          </a:p>
          <a:p>
            <a:r>
              <a:rPr lang="en-US" b="1" dirty="0"/>
              <a:t>2a) </a:t>
            </a:r>
            <a:r>
              <a:rPr lang="en-US" b="1" dirty="0">
                <a:solidFill>
                  <a:schemeClr val="bg1"/>
                </a:solidFill>
              </a:rPr>
              <a:t>to go away, to depart from anyone</a:t>
            </a:r>
          </a:p>
          <a:p>
            <a:r>
              <a:rPr lang="en-US" b="1" dirty="0"/>
              <a:t>2b) </a:t>
            </a:r>
            <a:r>
              <a:rPr lang="en-US" b="1" dirty="0">
                <a:solidFill>
                  <a:schemeClr val="bg1"/>
                </a:solidFill>
              </a:rPr>
              <a:t>to desert, withdraw from one</a:t>
            </a:r>
          </a:p>
          <a:p>
            <a:r>
              <a:rPr lang="en-US" b="1" dirty="0"/>
              <a:t>2c) </a:t>
            </a:r>
            <a:r>
              <a:rPr lang="en-US" b="1" dirty="0">
                <a:solidFill>
                  <a:schemeClr val="bg1"/>
                </a:solidFill>
              </a:rPr>
              <a:t>to fall away, become faithless</a:t>
            </a:r>
          </a:p>
          <a:p>
            <a:r>
              <a:rPr lang="en-US" b="1" dirty="0"/>
              <a:t>2d) </a:t>
            </a:r>
            <a:r>
              <a:rPr lang="en-US" b="1" dirty="0">
                <a:solidFill>
                  <a:schemeClr val="bg1"/>
                </a:solidFill>
              </a:rPr>
              <a:t>to shun, flee from</a:t>
            </a:r>
          </a:p>
          <a:p>
            <a:r>
              <a:rPr lang="en-US" b="1" dirty="0"/>
              <a:t>2e) </a:t>
            </a:r>
            <a:r>
              <a:rPr lang="en-US" b="1" dirty="0">
                <a:solidFill>
                  <a:schemeClr val="bg1"/>
                </a:solidFill>
              </a:rPr>
              <a:t>to cease to vex one</a:t>
            </a:r>
          </a:p>
          <a:p>
            <a:r>
              <a:rPr lang="en-US" b="1" dirty="0"/>
              <a:t>2f) </a:t>
            </a:r>
            <a:r>
              <a:rPr lang="en-US" b="1" dirty="0">
                <a:solidFill>
                  <a:schemeClr val="bg1"/>
                </a:solidFill>
              </a:rPr>
              <a:t>to withdraw one' s self from, to fall away</a:t>
            </a:r>
          </a:p>
          <a:p>
            <a:r>
              <a:rPr lang="en-US" b="1" dirty="0"/>
              <a:t>2g) </a:t>
            </a:r>
            <a:r>
              <a:rPr lang="en-US" b="1" dirty="0">
                <a:solidFill>
                  <a:schemeClr val="bg1"/>
                </a:solidFill>
              </a:rPr>
              <a:t>to keep one' s self from, absent one' s self from</a:t>
            </a:r>
            <a:endParaRPr lang="en-US" b="1" i="0" dirty="0">
              <a:solidFill>
                <a:schemeClr val="bg1"/>
              </a:solidFill>
              <a:effectLst/>
            </a:endParaRPr>
          </a:p>
        </p:txBody>
      </p:sp>
    </p:spTree>
    <p:extLst>
      <p:ext uri="{BB962C8B-B14F-4D97-AF65-F5344CB8AC3E}">
        <p14:creationId xmlns:p14="http://schemas.microsoft.com/office/powerpoint/2010/main" val="242520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a:t>
            </a:r>
            <a:r>
              <a:rPr lang="en-US" sz="2400" dirty="0">
                <a:solidFill>
                  <a:srgbClr val="FFFF00"/>
                </a:solidFill>
              </a:rPr>
              <a:t>Sabbath</a:t>
            </a:r>
            <a:r>
              <a:rPr lang="en-US" sz="2400" dirty="0"/>
              <a:t> rest for the people of God. </a:t>
            </a:r>
            <a:endParaRPr lang="en-US" sz="2400" dirty="0" smtClean="0"/>
          </a:p>
          <a:p>
            <a:endParaRPr lang="en-US" sz="2400" dirty="0"/>
          </a:p>
          <a:p>
            <a:r>
              <a:rPr lang="en-US" sz="2400" dirty="0" smtClean="0">
                <a:solidFill>
                  <a:srgbClr val="00B0F0"/>
                </a:solidFill>
              </a:rPr>
              <a:t>10</a:t>
            </a:r>
            <a:r>
              <a:rPr lang="en-US" sz="2400" dirty="0" smtClean="0"/>
              <a:t> For </a:t>
            </a:r>
            <a:r>
              <a:rPr lang="en-US" sz="2400" dirty="0"/>
              <a:t>the one who has entered His rest has himself also rested from his works, as God did from His. </a:t>
            </a:r>
            <a:endParaRPr lang="en-US" sz="2400" dirty="0" smtClean="0"/>
          </a:p>
          <a:p>
            <a:endParaRPr lang="en-US" sz="2400" dirty="0"/>
          </a:p>
          <a:p>
            <a:r>
              <a:rPr lang="en-US" sz="2400" dirty="0" smtClean="0">
                <a:solidFill>
                  <a:srgbClr val="00B0F0"/>
                </a:solidFill>
              </a:rPr>
              <a:t>11</a:t>
            </a:r>
            <a:r>
              <a:rPr lang="en-US" sz="2400" dirty="0" smtClean="0"/>
              <a:t> Therefore </a:t>
            </a:r>
            <a:r>
              <a:rPr lang="en-US" sz="2400" dirty="0"/>
              <a:t>let us be diligent </a:t>
            </a:r>
            <a:r>
              <a:rPr lang="en-US" sz="2400" dirty="0">
                <a:solidFill>
                  <a:srgbClr val="FFFF00"/>
                </a:solidFill>
              </a:rPr>
              <a:t>to enter that rest,</a:t>
            </a:r>
            <a:r>
              <a:rPr lang="en-US" sz="2400" dirty="0"/>
              <a:t> so that no one will fall, through [following] the same example of </a:t>
            </a:r>
            <a:r>
              <a:rPr lang="en-US" sz="2400" dirty="0">
                <a:solidFill>
                  <a:srgbClr val="FFC000"/>
                </a:solidFill>
              </a:rPr>
              <a:t>disobedience</a:t>
            </a:r>
            <a:r>
              <a:rPr lang="en-US" sz="2400" dirty="0" smtClean="0">
                <a:solidFill>
                  <a:srgbClr val="FFC000"/>
                </a:solidFill>
              </a:rPr>
              <a:t>.</a:t>
            </a:r>
          </a:p>
          <a:p>
            <a:endParaRPr lang="en-US" sz="2400" dirty="0"/>
          </a:p>
          <a:p>
            <a:r>
              <a:rPr lang="en-US" sz="2400" dirty="0" smtClean="0">
                <a:solidFill>
                  <a:srgbClr val="00B0F0"/>
                </a:solidFill>
              </a:rPr>
              <a:t>12</a:t>
            </a:r>
            <a:r>
              <a:rPr lang="en-US" sz="2400" dirty="0" smtClean="0"/>
              <a:t> For </a:t>
            </a:r>
            <a:r>
              <a:rPr lang="en-US" sz="2400" dirty="0"/>
              <a:t>the word of God is living and active and sharper than any two-edged sword, and piercing as far as the division of soul and spirit, of both joints and marrow, and able to judge the thoughts and intentions of the heart. </a:t>
            </a:r>
          </a:p>
        </p:txBody>
      </p:sp>
    </p:spTree>
    <p:extLst>
      <p:ext uri="{BB962C8B-B14F-4D97-AF65-F5344CB8AC3E}">
        <p14:creationId xmlns:p14="http://schemas.microsoft.com/office/powerpoint/2010/main" val="280625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4:13-16</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endParaRPr lang="en-US" sz="3200" b="1" dirty="0" smtClean="0">
              <a:solidFill>
                <a:schemeClr val="bg1"/>
              </a:solidFill>
            </a:endParaRPr>
          </a:p>
        </p:txBody>
      </p:sp>
      <p:sp>
        <p:nvSpPr>
          <p:cNvPr id="5" name="TextBox 4"/>
          <p:cNvSpPr txBox="1"/>
          <p:nvPr/>
        </p:nvSpPr>
        <p:spPr>
          <a:xfrm>
            <a:off x="406400" y="1231900"/>
            <a:ext cx="10528300" cy="4893647"/>
          </a:xfrm>
          <a:prstGeom prst="rect">
            <a:avLst/>
          </a:prstGeom>
          <a:noFill/>
        </p:spPr>
        <p:txBody>
          <a:bodyPr wrap="square" rtlCol="0">
            <a:spAutoFit/>
          </a:bodyPr>
          <a:lstStyle/>
          <a:p>
            <a:r>
              <a:rPr lang="en-US" sz="2400" dirty="0" smtClean="0">
                <a:solidFill>
                  <a:srgbClr val="00B0F0"/>
                </a:solidFill>
              </a:rPr>
              <a:t>13 </a:t>
            </a:r>
            <a:r>
              <a:rPr lang="en-US" sz="2400" dirty="0" smtClean="0"/>
              <a:t>And </a:t>
            </a:r>
            <a:r>
              <a:rPr lang="en-US" sz="2400" dirty="0"/>
              <a:t>there is no creature hidden from His sight, but all things are open and laid bare to the eyes of Him with whom we have to do.</a:t>
            </a:r>
          </a:p>
          <a:p>
            <a:endParaRPr lang="en-US" sz="2400" dirty="0"/>
          </a:p>
          <a:p>
            <a:r>
              <a:rPr lang="en-US" sz="2400" dirty="0" smtClean="0">
                <a:solidFill>
                  <a:srgbClr val="00B0F0"/>
                </a:solidFill>
              </a:rPr>
              <a:t>14</a:t>
            </a:r>
            <a:r>
              <a:rPr lang="en-US" sz="2400" dirty="0" smtClean="0"/>
              <a:t> Therefore</a:t>
            </a:r>
            <a:r>
              <a:rPr lang="en-US" sz="2400" dirty="0"/>
              <a:t>, since we have a great high priest who has passed through the heavens, Jesus the Son of God, </a:t>
            </a:r>
            <a:r>
              <a:rPr lang="en-US" sz="2400" dirty="0">
                <a:solidFill>
                  <a:srgbClr val="FFFF00"/>
                </a:solidFill>
              </a:rPr>
              <a:t>let us hold fast our confession. </a:t>
            </a:r>
            <a:endParaRPr lang="en-US" sz="2400" dirty="0" smtClean="0">
              <a:solidFill>
                <a:srgbClr val="FFFF00"/>
              </a:solidFill>
            </a:endParaRPr>
          </a:p>
          <a:p>
            <a:endParaRPr lang="en-US" sz="2400" dirty="0"/>
          </a:p>
          <a:p>
            <a:r>
              <a:rPr lang="en-US" sz="2400" dirty="0" smtClean="0">
                <a:solidFill>
                  <a:srgbClr val="00B0F0"/>
                </a:solidFill>
              </a:rPr>
              <a:t>15</a:t>
            </a:r>
            <a:r>
              <a:rPr lang="en-US" sz="2400" dirty="0" smtClean="0"/>
              <a:t> For </a:t>
            </a:r>
            <a:r>
              <a:rPr lang="en-US" sz="2400" dirty="0"/>
              <a:t>we do not have a high priest who cannot sympathize with our weaknesses, but One who has been tempted in all things as [we are, yet] without sin. </a:t>
            </a:r>
            <a:endParaRPr lang="en-US" sz="2400" dirty="0" smtClean="0"/>
          </a:p>
          <a:p>
            <a:endParaRPr lang="en-US" sz="2400" dirty="0"/>
          </a:p>
          <a:p>
            <a:r>
              <a:rPr lang="en-US" sz="2400" dirty="0" smtClean="0">
                <a:solidFill>
                  <a:srgbClr val="00B0F0"/>
                </a:solidFill>
              </a:rPr>
              <a:t>16</a:t>
            </a:r>
            <a:r>
              <a:rPr lang="en-US" sz="2400" dirty="0" smtClean="0"/>
              <a:t> Therefore </a:t>
            </a:r>
            <a:r>
              <a:rPr lang="en-US" sz="2400" dirty="0"/>
              <a:t>let us draw near with confidence to the throne of grace, so that we may receive mercy and find grace to help in time of need.</a:t>
            </a:r>
          </a:p>
        </p:txBody>
      </p:sp>
    </p:spTree>
    <p:extLst>
      <p:ext uri="{BB962C8B-B14F-4D97-AF65-F5344CB8AC3E}">
        <p14:creationId xmlns:p14="http://schemas.microsoft.com/office/powerpoint/2010/main" val="619422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4:9-12</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endParaRPr lang="en-US" sz="3200" b="1" dirty="0" smtClean="0">
              <a:solidFill>
                <a:schemeClr val="bg1"/>
              </a:solidFill>
            </a:endParaRPr>
          </a:p>
        </p:txBody>
      </p:sp>
      <p:sp>
        <p:nvSpPr>
          <p:cNvPr id="5" name="TextBox 4"/>
          <p:cNvSpPr txBox="1"/>
          <p:nvPr/>
        </p:nvSpPr>
        <p:spPr>
          <a:xfrm>
            <a:off x="406400" y="1231900"/>
            <a:ext cx="10528300" cy="4524315"/>
          </a:xfrm>
          <a:prstGeom prst="rect">
            <a:avLst/>
          </a:prstGeom>
          <a:noFill/>
        </p:spPr>
        <p:txBody>
          <a:bodyPr wrap="square" rtlCol="0">
            <a:spAutoFit/>
          </a:bodyPr>
          <a:lstStyle/>
          <a:p>
            <a:r>
              <a:rPr lang="en-US" sz="2400" dirty="0" smtClean="0">
                <a:solidFill>
                  <a:srgbClr val="00B0F0"/>
                </a:solidFill>
              </a:rPr>
              <a:t>9</a:t>
            </a:r>
            <a:r>
              <a:rPr lang="en-US" sz="2400" dirty="0" smtClean="0"/>
              <a:t> So </a:t>
            </a:r>
            <a:r>
              <a:rPr lang="en-US" sz="2400" dirty="0"/>
              <a:t>there remains a </a:t>
            </a:r>
            <a:r>
              <a:rPr lang="en-US" sz="2400" dirty="0">
                <a:solidFill>
                  <a:srgbClr val="FFFF00"/>
                </a:solidFill>
              </a:rPr>
              <a:t>Sabbath</a:t>
            </a:r>
            <a:r>
              <a:rPr lang="en-US" sz="2400" dirty="0"/>
              <a:t> rest for the people of God. </a:t>
            </a:r>
            <a:endParaRPr lang="en-US" sz="2400" dirty="0" smtClean="0"/>
          </a:p>
          <a:p>
            <a:endParaRPr lang="en-US" sz="2400" dirty="0"/>
          </a:p>
          <a:p>
            <a:r>
              <a:rPr lang="en-US" sz="2400" dirty="0" smtClean="0">
                <a:solidFill>
                  <a:srgbClr val="00B0F0"/>
                </a:solidFill>
              </a:rPr>
              <a:t>10</a:t>
            </a:r>
            <a:r>
              <a:rPr lang="en-US" sz="2400" dirty="0" smtClean="0"/>
              <a:t> For </a:t>
            </a:r>
            <a:r>
              <a:rPr lang="en-US" sz="2400" dirty="0"/>
              <a:t>the one who has entered His rest has himself also rested from his works, as God did from His. </a:t>
            </a:r>
            <a:endParaRPr lang="en-US" sz="2400" dirty="0" smtClean="0"/>
          </a:p>
          <a:p>
            <a:endParaRPr lang="en-US" sz="2400" dirty="0"/>
          </a:p>
          <a:p>
            <a:r>
              <a:rPr lang="en-US" sz="2400" dirty="0" smtClean="0">
                <a:solidFill>
                  <a:srgbClr val="00B0F0"/>
                </a:solidFill>
              </a:rPr>
              <a:t>11</a:t>
            </a:r>
            <a:r>
              <a:rPr lang="en-US" sz="2400" dirty="0" smtClean="0"/>
              <a:t> Therefore </a:t>
            </a:r>
            <a:r>
              <a:rPr lang="en-US" sz="2400" dirty="0"/>
              <a:t>let us be diligent </a:t>
            </a:r>
            <a:r>
              <a:rPr lang="en-US" sz="2400" dirty="0">
                <a:solidFill>
                  <a:srgbClr val="FFFF00"/>
                </a:solidFill>
              </a:rPr>
              <a:t>to enter that rest,</a:t>
            </a:r>
            <a:r>
              <a:rPr lang="en-US" sz="2400" dirty="0"/>
              <a:t> so that no one will fall, through [following] the same example of </a:t>
            </a:r>
            <a:r>
              <a:rPr lang="en-US" sz="2400" dirty="0">
                <a:solidFill>
                  <a:srgbClr val="FFC000"/>
                </a:solidFill>
              </a:rPr>
              <a:t>disobedience</a:t>
            </a:r>
            <a:r>
              <a:rPr lang="en-US" sz="2400" dirty="0" smtClean="0">
                <a:solidFill>
                  <a:srgbClr val="FFC000"/>
                </a:solidFill>
              </a:rPr>
              <a:t>.</a:t>
            </a:r>
          </a:p>
          <a:p>
            <a:endParaRPr lang="en-US" sz="2400" dirty="0"/>
          </a:p>
          <a:p>
            <a:r>
              <a:rPr lang="en-US" sz="2400" dirty="0" smtClean="0">
                <a:solidFill>
                  <a:srgbClr val="00B0F0"/>
                </a:solidFill>
              </a:rPr>
              <a:t>12</a:t>
            </a:r>
            <a:r>
              <a:rPr lang="en-US" sz="2400" dirty="0" smtClean="0"/>
              <a:t> For </a:t>
            </a:r>
            <a:r>
              <a:rPr lang="en-US" sz="2400" dirty="0"/>
              <a:t>the word of God is living and active and sharper than any two-edged sword, and piercing as far as the division of soul and spirit, of both joints and marrow, and able to judge the thoughts and intentions of the heart. </a:t>
            </a:r>
          </a:p>
        </p:txBody>
      </p:sp>
    </p:spTree>
    <p:extLst>
      <p:ext uri="{BB962C8B-B14F-4D97-AF65-F5344CB8AC3E}">
        <p14:creationId xmlns:p14="http://schemas.microsoft.com/office/powerpoint/2010/main" val="164767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197576"/>
            <a:ext cx="9404723" cy="805724"/>
          </a:xfrm>
        </p:spPr>
        <p:txBody>
          <a:bodyPr/>
          <a:lstStyle/>
          <a:p>
            <a:r>
              <a:rPr lang="en-US" dirty="0" smtClean="0"/>
              <a:t>Are You Over Saved?</a:t>
            </a:r>
            <a:endParaRPr lang="en-US" dirty="0"/>
          </a:p>
        </p:txBody>
      </p:sp>
      <p:pic>
        <p:nvPicPr>
          <p:cNvPr id="4" name="sav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0200" y="825500"/>
            <a:ext cx="10045700" cy="5842000"/>
          </a:xfrm>
          <a:prstGeom prst="rect">
            <a:avLst/>
          </a:prstGeom>
        </p:spPr>
      </p:pic>
      <p:sp>
        <p:nvSpPr>
          <p:cNvPr id="6" name="TextBox 5"/>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endParaRPr lang="en-US" sz="3200" b="1" dirty="0" smtClean="0">
              <a:solidFill>
                <a:schemeClr val="bg1"/>
              </a:solidFill>
            </a:endParaRPr>
          </a:p>
        </p:txBody>
      </p:sp>
    </p:spTree>
    <p:extLst>
      <p:ext uri="{BB962C8B-B14F-4D97-AF65-F5344CB8AC3E}">
        <p14:creationId xmlns:p14="http://schemas.microsoft.com/office/powerpoint/2010/main" val="36616000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290966</TotalTime>
  <Words>2929</Words>
  <Application>Microsoft Office PowerPoint</Application>
  <PresentationFormat>Widescreen</PresentationFormat>
  <Paragraphs>242</Paragraphs>
  <Slides>24</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Algerian</vt:lpstr>
      <vt:lpstr>Arial</vt:lpstr>
      <vt:lpstr>Century Gothic</vt:lpstr>
      <vt:lpstr>Roboto</vt:lpstr>
      <vt:lpstr>system-ui</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 You Over Saved?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spots kmvl.net</cp:lastModifiedBy>
  <cp:revision>1140</cp:revision>
  <dcterms:created xsi:type="dcterms:W3CDTF">2025-10-16T21:16:34Z</dcterms:created>
  <dcterms:modified xsi:type="dcterms:W3CDTF">2026-09-13T12:50:56Z</dcterms:modified>
</cp:coreProperties>
</file>